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9.xml" ContentType="application/vnd.openxmlformats-officedocument.theme+xml"/>
  <Override PartName="/ppt/slideLayouts/slideLayout2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06" r:id="rId2"/>
    <p:sldMasterId id="2147483691" r:id="rId3"/>
    <p:sldMasterId id="2147483710" r:id="rId4"/>
    <p:sldMasterId id="2147483684" r:id="rId5"/>
    <p:sldMasterId id="2147483720" r:id="rId6"/>
    <p:sldMasterId id="2147483686" r:id="rId7"/>
    <p:sldMasterId id="2147483722" r:id="rId8"/>
    <p:sldMasterId id="2147483701" r:id="rId9"/>
    <p:sldMasterId id="2147483724" r:id="rId10"/>
  </p:sldMasterIdLst>
  <p:notesMasterIdLst>
    <p:notesMasterId r:id="rId45"/>
  </p:notesMasterIdLst>
  <p:sldIdLst>
    <p:sldId id="322" r:id="rId11"/>
    <p:sldId id="395" r:id="rId12"/>
    <p:sldId id="388" r:id="rId13"/>
    <p:sldId id="446" r:id="rId14"/>
    <p:sldId id="450" r:id="rId15"/>
    <p:sldId id="390" r:id="rId16"/>
    <p:sldId id="453" r:id="rId17"/>
    <p:sldId id="458" r:id="rId18"/>
    <p:sldId id="472" r:id="rId19"/>
    <p:sldId id="460" r:id="rId20"/>
    <p:sldId id="464" r:id="rId21"/>
    <p:sldId id="465" r:id="rId22"/>
    <p:sldId id="467" r:id="rId23"/>
    <p:sldId id="468" r:id="rId24"/>
    <p:sldId id="473" r:id="rId25"/>
    <p:sldId id="474" r:id="rId26"/>
    <p:sldId id="475" r:id="rId27"/>
    <p:sldId id="476" r:id="rId28"/>
    <p:sldId id="479" r:id="rId29"/>
    <p:sldId id="480" r:id="rId30"/>
    <p:sldId id="481" r:id="rId31"/>
    <p:sldId id="484" r:id="rId32"/>
    <p:sldId id="486" r:id="rId33"/>
    <p:sldId id="487" r:id="rId34"/>
    <p:sldId id="488" r:id="rId35"/>
    <p:sldId id="489" r:id="rId36"/>
    <p:sldId id="494" r:id="rId37"/>
    <p:sldId id="497" r:id="rId38"/>
    <p:sldId id="498" r:id="rId39"/>
    <p:sldId id="499" r:id="rId40"/>
    <p:sldId id="502" r:id="rId41"/>
    <p:sldId id="503" r:id="rId42"/>
    <p:sldId id="505" r:id="rId43"/>
    <p:sldId id="39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Content" id="{5973D931-3BAC-4F30-9C16-B7461F574E40}">
          <p14:sldIdLst>
            <p14:sldId id="322"/>
            <p14:sldId id="395"/>
            <p14:sldId id="388"/>
            <p14:sldId id="446"/>
            <p14:sldId id="450"/>
            <p14:sldId id="390"/>
            <p14:sldId id="453"/>
            <p14:sldId id="458"/>
            <p14:sldId id="472"/>
            <p14:sldId id="460"/>
            <p14:sldId id="464"/>
            <p14:sldId id="465"/>
            <p14:sldId id="467"/>
            <p14:sldId id="468"/>
            <p14:sldId id="473"/>
            <p14:sldId id="474"/>
            <p14:sldId id="475"/>
            <p14:sldId id="476"/>
            <p14:sldId id="479"/>
            <p14:sldId id="480"/>
            <p14:sldId id="481"/>
            <p14:sldId id="484"/>
            <p14:sldId id="486"/>
            <p14:sldId id="487"/>
            <p14:sldId id="488"/>
            <p14:sldId id="489"/>
            <p14:sldId id="494"/>
            <p14:sldId id="497"/>
            <p14:sldId id="498"/>
            <p14:sldId id="499"/>
            <p14:sldId id="502"/>
            <p14:sldId id="503"/>
            <p14:sldId id="505"/>
            <p14:sldId id="392"/>
          </p14:sldIdLst>
        </p14:section>
        <p14:section name="Appendix: Image Descriptions for Unsighted Students" id="{9E859B0B-078E-463E-89A6-21C20DD280C4}">
          <p14:sldIdLst/>
        </p14:section>
      </p14:sectionLst>
    </p:ext>
    <p:ext uri="{EFAFB233-063F-42B5-8137-9DF3F51BA10A}">
      <p15:sldGuideLst xmlns:p15="http://schemas.microsoft.com/office/powerpoint/2012/main">
        <p15:guide id="2" pos="486" userDrawn="1">
          <p15:clr>
            <a:srgbClr val="A4A3A4"/>
          </p15:clr>
        </p15:guide>
        <p15:guide id="3" orient="horz" pos="471" userDrawn="1">
          <p15:clr>
            <a:srgbClr val="A4A3A4"/>
          </p15:clr>
        </p15:guide>
        <p15:guide id="4" pos="5640" userDrawn="1">
          <p15:clr>
            <a:srgbClr val="A4A3A4"/>
          </p15:clr>
        </p15:guide>
        <p15:guide id="5" orient="horz" pos="314" userDrawn="1">
          <p15:clr>
            <a:srgbClr val="A4A3A4"/>
          </p15:clr>
        </p15:guide>
        <p15:guide id="6" orient="horz" pos="4287" userDrawn="1">
          <p15:clr>
            <a:srgbClr val="A4A3A4"/>
          </p15:clr>
        </p15:guide>
        <p15:guide id="7" orient="horz" pos="2641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pos="6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CCC"/>
    <a:srgbClr val="C00000"/>
    <a:srgbClr val="E51F28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95132" autoAdjust="0"/>
  </p:normalViewPr>
  <p:slideViewPr>
    <p:cSldViewPr snapToGrid="0" showGuides="1">
      <p:cViewPr varScale="1">
        <p:scale>
          <a:sx n="95" d="100"/>
          <a:sy n="95" d="100"/>
        </p:scale>
        <p:origin x="84" y="912"/>
      </p:cViewPr>
      <p:guideLst>
        <p:guide pos="486"/>
        <p:guide orient="horz" pos="471"/>
        <p:guide pos="5640"/>
        <p:guide orient="horz" pos="314"/>
        <p:guide orient="horz" pos="4287"/>
        <p:guide orient="horz" pos="2641"/>
        <p:guide orient="horz" pos="4320"/>
        <p:guide pos="600"/>
      </p:guideLst>
    </p:cSldViewPr>
  </p:slideViewPr>
  <p:outlineViewPr>
    <p:cViewPr>
      <p:scale>
        <a:sx n="33" d="100"/>
        <a:sy n="33" d="100"/>
      </p:scale>
      <p:origin x="0" y="-2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47472" cy="34747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commentAuthors" Target="commentAuthor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55199-A40A-4FD8-8935-510CCDBEE2F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7C8AF-5ABE-4F20-B3F4-AB846B3E4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610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"/>
          <p:cNvSpPr>
            <a:spLocks noGrp="1"/>
          </p:cNvSpPr>
          <p:nvPr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HE Altered Background, fixed">
            <a:extLst>
              <a:ext uri="{FF2B5EF4-FFF2-40B4-BE49-F238E27FC236}">
                <a16:creationId xmlns:a16="http://schemas.microsoft.com/office/drawing/2014/main" id="{E2D8ACCF-E5FC-4FE9-9E84-B2A0A6B1E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2900" y="2095500"/>
            <a:ext cx="3886199" cy="3886199"/>
            <a:chOff x="342900" y="2095500"/>
            <a:chExt cx="3886199" cy="38861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342900" y="2095500"/>
              <a:ext cx="3886199" cy="3886199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495300" y="2362200"/>
              <a:ext cx="3429000" cy="34671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MHE altered Background, fixed">
            <a:extLst>
              <a:ext uri="{FF2B5EF4-FFF2-40B4-BE49-F238E27FC236}">
                <a16:creationId xmlns:a16="http://schemas.microsoft.com/office/drawing/2014/main" id="{7A14A7A9-A9D7-4A08-A24F-4D1C1F4C2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6366"/>
            <a:ext cx="9143999" cy="4991100"/>
            <a:chOff x="0" y="1524000"/>
            <a:chExt cx="9143999" cy="49911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0" y="1524000"/>
              <a:ext cx="9143999" cy="4991100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190500" y="2019300"/>
              <a:ext cx="8496300" cy="42672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90088"/>
            <a:ext cx="6519672" cy="8778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6384" y="3986784"/>
            <a:ext cx="7095744" cy="6035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  <p:cxnSp>
        <p:nvCxnSpPr>
          <p:cNvPr id="5" name="MHE line separating subtitles from text">
            <a:extLst>
              <a:ext uri="{FF2B5EF4-FFF2-40B4-BE49-F238E27FC236}">
                <a16:creationId xmlns:a16="http://schemas.microsoft.com/office/drawing/2014/main" id="{901FAD4F-3FFF-0589-46BE-7F285F97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071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90088"/>
            <a:ext cx="6519672" cy="8778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6384" y="3986784"/>
            <a:ext cx="4718304" cy="5212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  <p:cxnSp>
        <p:nvCxnSpPr>
          <p:cNvPr id="5" name="MHE line separating subtitles from text">
            <a:extLst>
              <a:ext uri="{FF2B5EF4-FFF2-40B4-BE49-F238E27FC236}">
                <a16:creationId xmlns:a16="http://schemas.microsoft.com/office/drawing/2014/main" id="{1E63DC16-9DB0-B7C1-CD1E-4810EC9BE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282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771D63F7-D0B9-6679-7EA3-952D63EE31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6" name="Image Credit">
            <a:extLst>
              <a:ext uri="{FF2B5EF4-FFF2-40B4-BE49-F238E27FC236}">
                <a16:creationId xmlns:a16="http://schemas.microsoft.com/office/drawing/2014/main" id="{3A0B3C1C-BADA-1983-1092-D3BD4DFB7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Appendix Link">
            <a:extLst>
              <a:ext uri="{FF2B5EF4-FFF2-40B4-BE49-F238E27FC236}">
                <a16:creationId xmlns:a16="http://schemas.microsoft.com/office/drawing/2014/main" id="{0AB70AB4-F7C2-384F-472C-DDF1309986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1" name="Image Credit">
            <a:extLst>
              <a:ext uri="{FF2B5EF4-FFF2-40B4-BE49-F238E27FC236}">
                <a16:creationId xmlns:a16="http://schemas.microsoft.com/office/drawing/2014/main" id="{BD524BE4-D7F7-5A6D-5FB6-DCA53BFA1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8016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DF179EFA-E3F2-F855-279F-9703B70912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648FD8F4-6D8E-E138-4434-1B9674E26E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8016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CC2C8DD4-1C81-9EF5-C73F-FB049A5822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470F90C6-D503-AB73-A1AC-E9F8F2B751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DA8475DF-99E9-4DF0-21EE-DA3DC9E612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4E2841B1-A0CA-C3E0-4152-91817884E0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48799C3C-2531-7B94-067C-F9D0FA83E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6FB07903-1497-4C4D-6C02-42CB7D684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D63F7-D0B9-6679-7EA3-952D63EE31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A0B3C1C-BADA-1983-1092-D3BD4DFB7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84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AB70AB4-F7C2-384F-472C-DDF1309986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D524BE4-D7F7-5A6D-5FB6-DCA53BFA1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1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8016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F179EFA-E3F2-F855-279F-9703B70912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48FD8F4-6D8E-E138-4434-1B9674E26E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3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8016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C2C8DD4-1C81-9EF5-C73F-FB049A5822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70F90C6-D503-AB73-A1AC-E9F8F2B751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0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A8475DF-99E9-4DF0-21EE-DA3DC9E612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E2841B1-A0CA-C3E0-4152-91817884E0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40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8799C3C-2531-7B94-067C-F9D0FA83E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FB07903-1497-4C4D-6C02-42CB7D684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83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3900854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2070496"/>
            <a:ext cx="3900854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2900944"/>
            <a:ext cx="3900854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375535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2900" y="463516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2900" y="5514975"/>
            <a:ext cx="3900854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17E7090-262A-41B4-4012-5D8E5F48BAC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00246" y="1276710"/>
            <a:ext cx="3900854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9B0B786-AC1C-665D-F40F-EE25D785497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00246" y="2070496"/>
            <a:ext cx="3900854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60BD1E1D-F42C-6635-22AC-B1A7CC512C0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00246" y="2900944"/>
            <a:ext cx="3900854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4D8508E1-75C3-7FCD-E068-D0C281B3BAC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900246" y="375535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4074E65-1C43-0A82-6E36-749F635A0D4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900246" y="463516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12">
            <a:extLst>
              <a:ext uri="{FF2B5EF4-FFF2-40B4-BE49-F238E27FC236}">
                <a16:creationId xmlns:a16="http://schemas.microsoft.com/office/drawing/2014/main" id="{07CA4779-1428-4D9D-E284-2C29DD6D08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4900246" y="5514975"/>
            <a:ext cx="3900854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4FA2268-6A35-CDB6-0657-C687BEF8D7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D34DFFF-E08D-BB9F-7D9B-1CDA039B9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20" name="Slide Number Placeholder">
            <a:extLst>
              <a:ext uri="{FF2B5EF4-FFF2-40B4-BE49-F238E27FC236}">
                <a16:creationId xmlns:a16="http://schemas.microsoft.com/office/drawing/2014/main" id="{F71A69A2-5859-E8A7-F0B6-5FCA0A496B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85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228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71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C0136BE0-3F2D-44D5-B125-B7A30D2C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50" y="117244"/>
            <a:ext cx="6065851" cy="7309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A117DCA-6A6D-48B9-9002-DA1E4814BF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A8444E8-1445-4AB7-85DD-90449330C0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73249"/>
            <a:ext cx="6477000" cy="4343400"/>
          </a:xfrm>
        </p:spPr>
        <p:txBody>
          <a:bodyPr/>
          <a:lstStyle>
            <a:lvl1pPr>
              <a:defRPr/>
            </a:lvl1pPr>
            <a:lvl2pPr marL="344488" indent="-342900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541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8296"/>
            <a:ext cx="7562088" cy="676656"/>
          </a:xfrm>
          <a:prstGeom prst="rect">
            <a:avLst/>
          </a:prstGeom>
        </p:spPr>
        <p:txBody>
          <a:bodyPr anchor="ctr"/>
          <a:lstStyle>
            <a:lvl1pPr algn="l"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09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8" name="Return to main slide Link 1">
            <a:extLst>
              <a:ext uri="{FF2B5EF4-FFF2-40B4-BE49-F238E27FC236}">
                <a16:creationId xmlns:a16="http://schemas.microsoft.com/office/drawing/2014/main" id="{CA8931B4-D4B5-E0CD-32BB-AC6D28442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338" y="1068388"/>
            <a:ext cx="2981325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626CFD-2963-C1FF-579E-726768F6054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162BB7A2-838E-4F41-55FD-C715383EE3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1528" y="6354763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27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1752"/>
            <a:ext cx="8458200" cy="67665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Return to main slide Link 1">
            <a:extLst>
              <a:ext uri="{FF2B5EF4-FFF2-40B4-BE49-F238E27FC236}">
                <a16:creationId xmlns:a16="http://schemas.microsoft.com/office/drawing/2014/main" id="{F26EDF14-B2E9-BF97-26C7-B5361587CB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1528" y="106984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12" name="Image Identifier 1">
            <a:extLst>
              <a:ext uri="{FF2B5EF4-FFF2-40B4-BE49-F238E27FC236}">
                <a16:creationId xmlns:a16="http://schemas.microsoft.com/office/drawing/2014/main" id="{66FC4F3D-1006-001F-E3E1-34E8D98BCC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900" y="1410562"/>
            <a:ext cx="4078224" cy="393700"/>
          </a:xfrm>
        </p:spPr>
        <p:txBody>
          <a:bodyPr/>
          <a:lstStyle/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D34AB29-6F3A-C82E-2112-A29AFE3E878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1929384"/>
            <a:ext cx="4076700" cy="4314825"/>
          </a:xfrm>
        </p:spPr>
        <p:txBody>
          <a:bodyPr/>
          <a:lstStyle/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Image Identifier 2">
            <a:extLst>
              <a:ext uri="{FF2B5EF4-FFF2-40B4-BE49-F238E27FC236}">
                <a16:creationId xmlns:a16="http://schemas.microsoft.com/office/drawing/2014/main" id="{91F14EE4-57B2-80F8-F97F-8F90727CD8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27448" y="1404938"/>
            <a:ext cx="4078224" cy="393192"/>
          </a:xfrm>
        </p:spPr>
        <p:txBody>
          <a:bodyPr/>
          <a:lstStyle/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0A15B6-CA9D-727F-1B00-62A32964057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27448" y="1929384"/>
            <a:ext cx="4078224" cy="4314825"/>
          </a:xfrm>
        </p:spPr>
        <p:txBody>
          <a:bodyPr/>
          <a:lstStyle/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Return to main slide Link 2">
            <a:extLst>
              <a:ext uri="{FF2B5EF4-FFF2-40B4-BE49-F238E27FC236}">
                <a16:creationId xmlns:a16="http://schemas.microsoft.com/office/drawing/2014/main" id="{3984A342-B272-A827-160E-66826A20DB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81528" y="6355080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63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8" name="Return to main slide Link 1">
            <a:extLst>
              <a:ext uri="{FF2B5EF4-FFF2-40B4-BE49-F238E27FC236}">
                <a16:creationId xmlns:a16="http://schemas.microsoft.com/office/drawing/2014/main" id="{CA8931B4-D4B5-E0CD-32BB-AC6D28442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338" y="1068388"/>
            <a:ext cx="2981325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626CFD-2963-C1FF-579E-726768F6054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162BB7A2-838E-4F41-55FD-C715383EE3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1528" y="6354763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6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>
              <a:latin typeface="Arial" panose="020B0604020202020204" pitchFamily="34" charset="0"/>
            </a:endParaRPr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Because learning changes everything.</a:t>
            </a:r>
            <a:r>
              <a:rPr kumimoji="0" lang="en-US" sz="105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endParaRPr kumimoji="0" lang="en-US" sz="16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86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9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2608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59518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6186"/>
            <a:ext cx="355840" cy="180170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0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26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694944" indent="-347472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84" userDrawn="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88" userDrawn="1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0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hort Copyright">
            <a:extLst>
              <a:ext uri="{FF2B5EF4-FFF2-40B4-BE49-F238E27FC236}">
                <a16:creationId xmlns:a16="http://schemas.microsoft.com/office/drawing/2014/main" id="{6EEAB28B-89F8-278D-EEE6-8AEF2EAF1733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9055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8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hort Copyright">
            <a:extLst>
              <a:ext uri="{FF2B5EF4-FFF2-40B4-BE49-F238E27FC236}">
                <a16:creationId xmlns:a16="http://schemas.microsoft.com/office/drawing/2014/main" id="{6EEAB28B-89F8-278D-EEE6-8AEF2EAF1733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rgbClr val="E5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6881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Short Copyright">
            <a:extLst>
              <a:ext uri="{FF2B5EF4-FFF2-40B4-BE49-F238E27FC236}">
                <a16:creationId xmlns:a16="http://schemas.microsoft.com/office/drawing/2014/main" id="{35F4AB37-B86D-2722-F85E-8A9C9ECEF0B6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Short Copyright">
            <a:extLst>
              <a:ext uri="{FF2B5EF4-FFF2-40B4-BE49-F238E27FC236}">
                <a16:creationId xmlns:a16="http://schemas.microsoft.com/office/drawing/2014/main" id="{35F4AB37-B86D-2722-F85E-8A9C9ECEF0B6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1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694944" indent="-347472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79CE-16E6-045C-72B0-908B774B3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Chapter 9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63EFF-5C2B-A876-E991-28B32C0B1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6C3D5-F4BC-9D11-3B1F-7270A88E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28873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MODULE 27—Nature and Nurture: The Enduring Developmental Issue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How do psychologists study the degree to which development is an interaction of hereditary and environmental factors?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is the nature of development before birth?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factors affect a child during the mother’s pregnancy?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1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The Nature–Nurture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Nature–nurture issue: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issue of the degree to which environment and heredity influence behavior.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Developmental psychology: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branch of psychology that studies the patterns of growth and change that occur throughout life.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rgbClr val="000000"/>
                </a:solidFill>
                <a:latin typeface="Arial" panose="020B0604020202020204"/>
              </a:rPr>
              <a:t>Developmental psychologists use several approaches.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dirty="0">
                <a:solidFill>
                  <a:srgbClr val="000000"/>
                </a:solidFill>
                <a:latin typeface="Arial" panose="020B0604020202020204"/>
              </a:rPr>
              <a:t>One is to observe animals with identical genetic backgrounds in varied environments.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srgbClr val="000000"/>
                </a:solidFill>
                <a:latin typeface="Arial" panose="020B0604020202020204"/>
              </a:rPr>
              <a:t>Identical twins: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/>
              </a:rPr>
              <a:t> twins who are genetically identical.</a:t>
            </a:r>
          </a:p>
          <a:p>
            <a:pPr marL="347472" lvl="0" indent="-347472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Arial" panose="020B0604020202020204"/>
              </a:rPr>
              <a:t>Source of information about the relative effects of genetic and environmental factors</a:t>
            </a:r>
            <a:endParaRPr kumimoji="0" lang="en-US" altLang="en-US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7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The Earliest Development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546457" cy="4971691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Zygote: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new cell formed by the union of an egg and sperm.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first 2 weeks are known as the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germinal period</a:t>
            </a:r>
            <a:r>
              <a:rPr kumimoji="0" lang="en-US" alt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Week 2 through week 8 is known as the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embryonic period</a:t>
            </a:r>
            <a:r>
              <a:rPr kumimoji="0" lang="en-US" alt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Embryo: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developed zygote that has a heart, a brain, and other organs.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Organs are clearly recognizable, despite being at a primitive stage of development.</a:t>
            </a:r>
          </a:p>
          <a:p>
            <a:pPr lvl="0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Arial" panose="020B0604020202020204"/>
              </a:rPr>
              <a:t>Fetus</a:t>
            </a:r>
            <a:r>
              <a:rPr lang="en-US" altLang="en-US" sz="2200" b="1" dirty="0">
                <a:solidFill>
                  <a:srgbClr val="000000"/>
                </a:solidFill>
                <a:latin typeface="Arial" panose="020B0604020202020204"/>
              </a:rPr>
              <a:t>:</a:t>
            </a:r>
            <a:r>
              <a:rPr lang="en-US" altLang="en-US" sz="2200" dirty="0">
                <a:solidFill>
                  <a:srgbClr val="000000"/>
                </a:solidFill>
                <a:latin typeface="Arial" panose="020B0604020202020204"/>
              </a:rPr>
              <a:t> a developing individual from 8 weeks after conception until birth.</a:t>
            </a:r>
          </a:p>
          <a:p>
            <a:pPr marL="342900" lvl="0" indent="-342900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solidFill>
                  <a:srgbClr val="000000"/>
                </a:solidFill>
                <a:latin typeface="Arial" panose="020B0604020202020204"/>
              </a:rPr>
              <a:t>Movements become strong enough for the mother to sense them.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17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panose="020B0604020202020204" pitchFamily="34" charset="0"/>
              </a:rPr>
              <a:t>Prenatal Environmental Influences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546457" cy="527696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Teratogens: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environmental agents such as a drug, chemical, virus, or other factor that produce a birth defect.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Among the major prenatal environmental influences are: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Mother’s nutrition;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Mother’s illness;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Mother’s emotional state;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Mother’s use of drugs, alcohol, and/or nicotine.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Even mothers who use small amounts of alcohol during pregnancy place their child at risk of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fetal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alcohol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syndrome disorder (F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—now the primary preventable cause of intellectual disability.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81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panose="020B0604020202020204" pitchFamily="34" charset="0"/>
              </a:rPr>
              <a:t>MODULE 28—Infancy and Childhood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major competencies of newborns?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milestones of physical and social development during childhood?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How does cognitive development proceed during childhood?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78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The Extraordinary Newborn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546457" cy="527696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Arial" panose="020B0604020202020204"/>
              </a:rPr>
              <a:t>Neonate: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/>
              </a:rPr>
              <a:t> a newborn child.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Reflexes: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unlearned, involuntary responses that occur automatically in the presence of certain stimuli.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Critical for survival, many infant reflexes unfold naturally.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Rooting reflex: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turning of the head toward things that touch their cheeks.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Sucking reflex: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prompts infants to suck at things that touch their lips.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Gag reflex: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clearing of the throat.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Development of Social Behavior: Taking On the World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Attachment: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positive emotional bond that develops between a child and a particular individual.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Harry Harlow studied attachment with infant monkeys.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Gave infant monkeys the choice of cuddling a wire “monkey” that provided milk, or a soft, terry-cloth “monkey” that was warm but did not provide milk.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Milk alone was insufficient to create attachment.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4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2280-9B98-A405-48D9-10F9AECE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MODULE 28 FIGURE 5</a:t>
            </a:r>
          </a:p>
        </p:txBody>
      </p:sp>
      <p:pic>
        <p:nvPicPr>
          <p:cNvPr id="13" name="Picture 12" descr="A baby monkey clinging to the body of a monkey like figure wrapped in terry-cloth.">
            <a:extLst>
              <a:ext uri="{FF2B5EF4-FFF2-40B4-BE49-F238E27FC236}">
                <a16:creationId xmlns:a16="http://schemas.microsoft.com/office/drawing/2014/main" id="{BC0E6BDA-FBBD-C423-0F51-8A8BE3E2B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21" y="1139178"/>
            <a:ext cx="3491955" cy="42670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744B5-1733-D26A-8AA8-CEC6ED16F5B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5551680"/>
            <a:ext cx="8458200" cy="678612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Although the wire “mother” dispensed milk to the hungry infant monkey, the infant preferred the soft, terry-cloth “mother.”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448E4-9F39-A2DB-C1F1-72C706E840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89412" y="6676185"/>
            <a:ext cx="7151083" cy="180170"/>
          </a:xfrm>
        </p:spPr>
        <p:txBody>
          <a:bodyPr tIns="18288" anchor="t"/>
          <a:lstStyle/>
          <a:p>
            <a:r>
              <a:rPr lang="en-US" dirty="0"/>
              <a:t>Science History Images/</a:t>
            </a:r>
            <a:r>
              <a:rPr lang="en-US" dirty="0" err="1"/>
              <a:t>Alamy</a:t>
            </a:r>
            <a:r>
              <a:rPr lang="en-US" dirty="0"/>
              <a:t> Stock Photo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5ED6D-F587-3FCF-FC4B-DA2FB1F22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Development of Social Behavior: Taking On the World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Mary Ainsworth devised a method of measuring attachment.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Ainsworth strange situation: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sequence of events involving a child and (typically) their mother.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Securely attached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children employ the mother as a home base from which they explore; when she leaves, they are distressed; when she returns, they go to her.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Avoidant children.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Ambivalent children.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Disorganized–disoriented children.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494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Parenting Styles and Social Development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10"/>
            <a:ext cx="8546457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Diana Baumrind’s classic research identified four main categories in parenting styles: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Authoritarian parents: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those who are rigid and punitive and value unquestioning obedience from their children. 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Permissive parents: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those who give their children relaxed or inconsistent direction and, although they are warm, require little of them.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Authoritative parents: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those who are firm, set clear limits, reason with their children, and explain things to them.</a:t>
            </a:r>
          </a:p>
          <a:p>
            <a:pPr marL="347472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Uninvolved parents: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those who show little interest in their children and are emotionally detached.</a:t>
            </a:r>
            <a:endParaRPr kumimoji="0" lang="en-US" alt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7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A901-3B70-33F6-BDE8-07E0C60E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MODULE 28 FIGURE 7</a:t>
            </a:r>
          </a:p>
        </p:txBody>
      </p:sp>
      <p:sp>
        <p:nvSpPr>
          <p:cNvPr id="3" name="Table Summary 2" hidden="1">
            <a:extLst>
              <a:ext uri="{FF2B5EF4-FFF2-40B4-BE49-F238E27FC236}">
                <a16:creationId xmlns:a16="http://schemas.microsoft.com/office/drawing/2014/main" id="{CC6CBA44-43BA-D4DC-FF19-AA66A00D5A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87872" y="2530073"/>
            <a:ext cx="4963865" cy="1878090"/>
          </a:xfrm>
        </p:spPr>
        <p:txBody>
          <a:bodyPr>
            <a:noAutofit/>
          </a:bodyPr>
          <a:lstStyle/>
          <a:p>
            <a:r>
              <a:rPr lang="en-US" dirty="0"/>
              <a:t>The following content is arranged like a table. 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Table divided into 3 columns The column headers are marked as: "</a:t>
            </a:r>
            <a:r>
              <a:rPr lang="en-US" sz="20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Parenting Style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Parent Behavior, Type of Behavior Produced in Child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".</a:t>
            </a:r>
            <a:r>
              <a:rPr lang="en-US" dirty="0"/>
              <a:t> 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BF06CF3B-D9EF-D6F7-0921-3CD1F968F4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325280"/>
              </p:ext>
            </p:extLst>
          </p:nvPr>
        </p:nvGraphicFramePr>
        <p:xfrm>
          <a:off x="499014" y="1185545"/>
          <a:ext cx="842195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3613">
                  <a:extLst>
                    <a:ext uri="{9D8B030D-6E8A-4147-A177-3AD203B41FA5}">
                      <a16:colId xmlns:a16="http://schemas.microsoft.com/office/drawing/2014/main" val="4120401697"/>
                    </a:ext>
                  </a:extLst>
                </a:gridCol>
                <a:gridCol w="4960405">
                  <a:extLst>
                    <a:ext uri="{9D8B030D-6E8A-4147-A177-3AD203B41FA5}">
                      <a16:colId xmlns:a16="http://schemas.microsoft.com/office/drawing/2014/main" val="375601890"/>
                    </a:ext>
                  </a:extLst>
                </a:gridCol>
                <a:gridCol w="2207941">
                  <a:extLst>
                    <a:ext uri="{9D8B030D-6E8A-4147-A177-3AD203B41FA5}">
                      <a16:colId xmlns:a16="http://schemas.microsoft.com/office/drawing/2014/main" val="2664897294"/>
                    </a:ext>
                  </a:extLst>
                </a:gridCol>
              </a:tblGrid>
              <a:tr h="165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Parenting Style</a:t>
                      </a:r>
                    </a:p>
                  </a:txBody>
                  <a:tcPr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Parent Behavior</a:t>
                      </a:r>
                    </a:p>
                  </a:txBody>
                  <a:tcPr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Type of Behavior Produced in Child</a:t>
                      </a:r>
                    </a:p>
                  </a:txBody>
                  <a:tcPr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134307"/>
                  </a:ext>
                </a:extLst>
              </a:tr>
              <a:tr h="233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Authoritarian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Rigid, punitive, strict standards </a:t>
                      </a:r>
                      <a:b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(e.g., “If you don’t clean your room, I’m going to take away your iPhone for good and ground you.”)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Unsociable, unfriendly, withdrawn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25500"/>
                  </a:ext>
                </a:extLst>
              </a:tr>
              <a:tr h="233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Permissive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Lax, inconsistent, undemanding </a:t>
                      </a:r>
                      <a:b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e.g.,  </a:t>
                      </a: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“It might be good to clean your room, but I guess it can wait.”)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Immature, moody, dependent, low self-control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39394"/>
                  </a:ext>
                </a:extLst>
              </a:tr>
              <a:tr h="3014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Authoritative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Firm, sets limits and goals, uses reasoning, encourages independence </a:t>
                      </a:r>
                      <a:b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e.g., </a:t>
                      </a: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“You’ll need to clean your room before we can go out to the restaurant. As soon as you finish, we’ll leave.”)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Good social skills, likable, self-reliant, independent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74319"/>
                  </a:ext>
                </a:extLst>
              </a:tr>
              <a:tr h="233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Uninvolved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Detached emotionally, sees role only as providing food, clothing, and shelter (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e.g., </a:t>
                      </a: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“I couldn’t care less if your </a:t>
                      </a:r>
                      <a:b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room is a pigsty.”)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latin typeface="+mj-lt"/>
                          <a:cs typeface="Calibri" panose="020F0502020204030204" pitchFamily="34" charset="0"/>
                        </a:rPr>
                        <a:t>Indifferent, rejecting behavior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73871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6DA4B-2B7E-CEE0-245A-A2AE2EDB74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5083175"/>
            <a:ext cx="8639352" cy="917999"/>
          </a:xfrm>
        </p:spPr>
        <p:txBody>
          <a:bodyPr>
            <a:normAutofit/>
          </a:bodyPr>
          <a:lstStyle/>
          <a:p>
            <a:r>
              <a:rPr lang="en-US" sz="1400" dirty="0"/>
              <a:t>According to developmental psychologist Diana Baumrind (19</a:t>
            </a:r>
            <a:r>
              <a:rPr lang="en-US" sz="100" dirty="0"/>
              <a:t> </a:t>
            </a:r>
            <a:r>
              <a:rPr lang="en-US" sz="1400" dirty="0"/>
              <a:t>71), four main parenting styles characterize child rearing.</a:t>
            </a:r>
          </a:p>
          <a:p>
            <a:r>
              <a:rPr lang="en-US" sz="800" dirty="0"/>
              <a:t>Gary John Norman/Digital Vision/Getty Images</a:t>
            </a:r>
            <a:endParaRPr lang="fr-FR" sz="80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871BD1-3B74-0498-7B9B-F931B5E1B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85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Erikson’s Theory of Psychosocial Development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Psychoanalyst Erik Erikson developed one of the more comprehensive theories of social development, described as a series of eight stages of psychosocial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Psychosocial development: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development of individuals’ interactions and understanding of each other and of their knowledge and understanding of themselves as members of society.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3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Erikson’s Theory of Psychosocial Development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Trust-versus-mistrust stage: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infants between birth to age 1½ develop feelings of trust or lack of trust.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Autonomy-versus-shame-and-doubt stage: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toddlers aged 1½ to 3 develop independence and autonomy if exploration and freedom are encouraged; or shame and self-doubt if they are restricted and overprotected.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Initiative-versus-guilt stage: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children aged 3–6 experience conflict between independence of action and sometimes negative results of that action.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Industry-versus-inferiority stage: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children aged 6–12 may develop positive social interactions with others or may feel inadequate and become less social.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581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Cognitive Development: Children’s Thinking About the World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Cognitive development: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process by which a child’s understanding of the world changes as a function of age and experience.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 theory has had more impact than that of psychologist Jean Piaget, who suggested children proceed through a series of four stages in a fixed order.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Sensorimotor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stage from birth to 2 years, during which a child has little competence in representing the environment by using images, language, or other symbols.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They lack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object permanence: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 awareness that objects—and people—continue to exist even if they are out of sight.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6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Cognitive Development: Children’s Thinking About the World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367963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Preoperational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from 2 to 7 years of age that is characterized by language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Preoperational children tend to use egocentric thought and have not yet developed the ability to comprehend the principle of conservation.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Egocentric thought: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way of thinking in which a child views the world entirely from their own perspective.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Principle of conservation: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knowledge that quantity is unrelated to the arrangement and physical appearance of objects.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24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Cognitive Development: Children’s Thinking About the World </a:t>
            </a:r>
            <a:r>
              <a:rPr lang="en-US" sz="1600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367963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Concrete operational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from 7 to 12 years of age that is characterized by logical thought and a loss of egocentrism.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Their thinking is, however, largely bound to the concrete, physical reality of the world.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Formal operational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from age 12 to adulthood that is characterized by abstract thought.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 appears that many individuals never reach this stage at all.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33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A901-3B70-33F6-BDE8-07E0C60E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MODULE 28 FIGURE 8</a:t>
            </a:r>
          </a:p>
        </p:txBody>
      </p:sp>
      <p:sp>
        <p:nvSpPr>
          <p:cNvPr id="3" name="Table Summary 2" hidden="1">
            <a:extLst>
              <a:ext uri="{FF2B5EF4-FFF2-40B4-BE49-F238E27FC236}">
                <a16:creationId xmlns:a16="http://schemas.microsoft.com/office/drawing/2014/main" id="{CC6CBA44-43BA-D4DC-FF19-AA66A00D5A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905920" y="2530073"/>
            <a:ext cx="5384228" cy="1666146"/>
          </a:xfrm>
        </p:spPr>
        <p:txBody>
          <a:bodyPr>
            <a:noAutofit/>
          </a:bodyPr>
          <a:lstStyle/>
          <a:p>
            <a:r>
              <a:rPr lang="en-US" dirty="0"/>
              <a:t>The following content is arranged like a table. 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Table divided into 3 columns The column headers are marked as: "</a:t>
            </a:r>
            <a:r>
              <a:rPr lang="en-US" sz="2000" dirty="0">
                <a:latin typeface="+mn-lt"/>
                <a:cs typeface="Calibri" panose="020F0502020204030204" pitchFamily="34" charset="0"/>
              </a:rPr>
              <a:t> Cognitive Stage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lang="en-US" sz="2000" dirty="0">
                <a:latin typeface="+mn-lt"/>
                <a:cs typeface="Calibri" panose="020F0502020204030204" pitchFamily="34" charset="0"/>
              </a:rPr>
              <a:t>Approximate Age Range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, </a:t>
            </a:r>
            <a:r>
              <a:rPr lang="en-US" sz="2000" dirty="0">
                <a:latin typeface="+mn-lt"/>
                <a:cs typeface="Calibri" panose="020F0502020204030204" pitchFamily="34" charset="0"/>
              </a:rPr>
              <a:t>Major Characteristics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".</a:t>
            </a:r>
            <a:r>
              <a:rPr lang="en-US" dirty="0"/>
              <a:t> </a:t>
            </a:r>
          </a:p>
        </p:txBody>
      </p:sp>
      <p:graphicFrame>
        <p:nvGraphicFramePr>
          <p:cNvPr id="5" name="Table 9">
            <a:extLst>
              <a:ext uri="{FF2B5EF4-FFF2-40B4-BE49-F238E27FC236}">
                <a16:creationId xmlns:a16="http://schemas.microsoft.com/office/drawing/2014/main" id="{38EF64C2-6779-4864-05BA-E0478F7856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11746"/>
              </p:ext>
            </p:extLst>
          </p:nvPr>
        </p:nvGraphicFramePr>
        <p:xfrm>
          <a:off x="526662" y="1333482"/>
          <a:ext cx="8032555" cy="398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>
                  <a:extLst>
                    <a:ext uri="{9D8B030D-6E8A-4147-A177-3AD203B41FA5}">
                      <a16:colId xmlns:a16="http://schemas.microsoft.com/office/drawing/2014/main" val="2778436056"/>
                    </a:ext>
                  </a:extLst>
                </a:gridCol>
                <a:gridCol w="2603568">
                  <a:extLst>
                    <a:ext uri="{9D8B030D-6E8A-4147-A177-3AD203B41FA5}">
                      <a16:colId xmlns:a16="http://schemas.microsoft.com/office/drawing/2014/main" val="3410801116"/>
                    </a:ext>
                  </a:extLst>
                </a:gridCol>
                <a:gridCol w="3402419">
                  <a:extLst>
                    <a:ext uri="{9D8B030D-6E8A-4147-A177-3AD203B41FA5}">
                      <a16:colId xmlns:a16="http://schemas.microsoft.com/office/drawing/2014/main" val="1597915106"/>
                    </a:ext>
                  </a:extLst>
                </a:gridCol>
              </a:tblGrid>
              <a:tr h="34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Cognitive Stage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Approximate Age Range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Major Characteristics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511611"/>
                  </a:ext>
                </a:extLst>
              </a:tr>
              <a:tr h="1108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Sensorimotor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Birth to 2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Development of object permanence, development of motor skills, Stranger anxiety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562219"/>
                  </a:ext>
                </a:extLst>
              </a:tr>
              <a:tr h="8554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Preoperational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2–7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Development of language and symbolic thinking, egocentric thinking, Theory of Mind, Pretend play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631950"/>
                  </a:ext>
                </a:extLst>
              </a:tr>
              <a:tr h="8554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Concrete operational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7–12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Development of conservation, mastery of the concept of reversibility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08774"/>
                  </a:ext>
                </a:extLst>
              </a:tr>
              <a:tr h="6019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Formal operational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12 years to adulthood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latin typeface="+mn-lt"/>
                          <a:cs typeface="Calibri" panose="020F0502020204030204" pitchFamily="34" charset="0"/>
                        </a:rPr>
                        <a:t>Development of logical and abstract thinking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509182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6DA4B-2B7E-CEE0-245A-A2AE2EDB74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5524518"/>
            <a:ext cx="8639352" cy="382987"/>
          </a:xfrm>
        </p:spPr>
        <p:txBody>
          <a:bodyPr>
            <a:normAutofit/>
          </a:bodyPr>
          <a:lstStyle/>
          <a:p>
            <a:r>
              <a:rPr lang="en-US" sz="1400" dirty="0"/>
              <a:t>According to Piaget, all children pass through four stages of cognitive development.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871BD1-3B74-0498-7B9B-F931B5E1B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90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Vygotsky’s View of Cognitive Development: Considering Culture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367963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According to developmental psychologist Lev Vygotsky, cognitive development occurs as a consequence of social interactions.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Children work with others to jointly solve problems.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Scaffolding: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support for learning and problem solving that encourages independence and growth.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373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MODULE 29—Adolescence: Becoming an Adult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367963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major social and cognitive transitions characterize adolescence?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26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Physical Development: The Changing Adolescent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Adolescence: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developmental stage between childhood and adulthood.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Physical changes at the start of adolescence are dramatic.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Growth spurt, around age 10 for girls and 12 for boys.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Development of breasts in girls, deepening voices in boys,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Puberty: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at which maturation begins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/>
              </a:rPr>
              <a:t> -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about age 11 or 12 for girls and 13 or 14 for boys.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193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Moral and Cognitive Development: Distinguishing Right from Wrong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/>
              </a:rPr>
              <a:t>According to psychologist Lawrence Kohlberg, changes in moral reasoning can be understood best as a three-level sequence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Level 1, preconventional morality: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main considerations are the avoidance of punishment and the desire for rewards.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Level 2, conventional morality: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membership in society becomes important; people behave in ways that will win the approval of others.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Level 3, postconventional morality: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people accept that there are certain broad principles of morality that should govern our actions; and these principles are more critical than the particular laws in a society.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017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Social Development: Finding One’s Self in a Social World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teenage years, certain questions assume special significance for adolescents: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“Who am I?”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“How do I fit into the world?”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“What is life all about?”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959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Erikson’s Theory of Psychosocial Development: The Search for Identity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Identity: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distinguishing character of the individual: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who each of us is, what our roles are, and what we are capable of.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Identity-versus-role confusion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according to Erikson, a time in adolescence of major testing to determine one’s unique qualities.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Intimacy-versus-isolation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period during early adulthood that focuses on developing close relationships.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94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Erikson’s Theory of Psychosocial Development: The Search for Identity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Notably, Erikson’s theory suggests that development does not stop at adolescence or even early adulthood.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Generativity-versus-stagnation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period in middle adulthood during which we take stock of our contributions to family and society.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Ego-integrity-versus-despair stage: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period from late adulthood until death during which we review life’s accomplishments and failures.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73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A901-3B70-33F6-BDE8-07E0C60E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MODULE 29 FIGURE 3</a:t>
            </a:r>
          </a:p>
        </p:txBody>
      </p:sp>
      <p:sp>
        <p:nvSpPr>
          <p:cNvPr id="3" name="Table Summary 2" hidden="1">
            <a:extLst>
              <a:ext uri="{FF2B5EF4-FFF2-40B4-BE49-F238E27FC236}">
                <a16:creationId xmlns:a16="http://schemas.microsoft.com/office/drawing/2014/main" id="{CC6CBA44-43BA-D4DC-FF19-AA66A00D5A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22784" y="2398655"/>
            <a:ext cx="4978849" cy="1910298"/>
          </a:xfrm>
        </p:spPr>
        <p:txBody>
          <a:bodyPr>
            <a:noAutofit/>
          </a:bodyPr>
          <a:lstStyle/>
          <a:p>
            <a:r>
              <a:rPr lang="en-US" dirty="0"/>
              <a:t>The following content is arranged like a table. 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Table divided into 4 columns The column headers are marked as: "</a:t>
            </a:r>
            <a:r>
              <a:rPr lang="en-US" sz="2000" dirty="0">
                <a:latin typeface="+mj-lt"/>
              </a:rPr>
              <a:t> Stage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lang="en-US" sz="2000" dirty="0">
                <a:latin typeface="+mj-lt"/>
              </a:rPr>
              <a:t>Approximate Age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, </a:t>
            </a:r>
            <a:r>
              <a:rPr lang="en-US" sz="2000" dirty="0">
                <a:latin typeface="+mj-lt"/>
              </a:rPr>
              <a:t>Positive Outcomes, Negative Outcomes</a:t>
            </a: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".</a:t>
            </a:r>
            <a:r>
              <a:rPr lang="en-US" dirty="0"/>
              <a:t> 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342DFD3A-650C-10AE-7AC3-AABECFAC01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383634"/>
              </p:ext>
            </p:extLst>
          </p:nvPr>
        </p:nvGraphicFramePr>
        <p:xfrm>
          <a:off x="342900" y="1139822"/>
          <a:ext cx="815859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040">
                  <a:extLst>
                    <a:ext uri="{9D8B030D-6E8A-4147-A177-3AD203B41FA5}">
                      <a16:colId xmlns:a16="http://schemas.microsoft.com/office/drawing/2014/main" val="1225633734"/>
                    </a:ext>
                  </a:extLst>
                </a:gridCol>
                <a:gridCol w="1491874">
                  <a:extLst>
                    <a:ext uri="{9D8B030D-6E8A-4147-A177-3AD203B41FA5}">
                      <a16:colId xmlns:a16="http://schemas.microsoft.com/office/drawing/2014/main" val="3001000314"/>
                    </a:ext>
                  </a:extLst>
                </a:gridCol>
                <a:gridCol w="2380213">
                  <a:extLst>
                    <a:ext uri="{9D8B030D-6E8A-4147-A177-3AD203B41FA5}">
                      <a16:colId xmlns:a16="http://schemas.microsoft.com/office/drawing/2014/main" val="185730662"/>
                    </a:ext>
                  </a:extLst>
                </a:gridCol>
                <a:gridCol w="2167466">
                  <a:extLst>
                    <a:ext uri="{9D8B030D-6E8A-4147-A177-3AD203B41FA5}">
                      <a16:colId xmlns:a16="http://schemas.microsoft.com/office/drawing/2014/main" val="1337607195"/>
                    </a:ext>
                  </a:extLst>
                </a:gridCol>
              </a:tblGrid>
              <a:tr h="2507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j-lt"/>
                        </a:rPr>
                        <a:t>Stage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j-lt"/>
                        </a:rPr>
                        <a:t>Approximate Age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j-lt"/>
                        </a:rPr>
                        <a:t>Positive Outcomes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j-lt"/>
                        </a:rPr>
                        <a:t>Negative Outcomes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493467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1.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Trust-versus-mistrust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Birth to 1½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Feelings of trust from environmental support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Fear and concern regarding 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18883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2.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Autonomy-versus-shame-and-doubt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1½ to 3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Self-sufficiency if exploration is encouraged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Doubts about self, lack of independence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94109"/>
                  </a:ext>
                </a:extLst>
              </a:tr>
              <a:tr h="310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3.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Initiative-versus-guilt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3 to 6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Discovery of ways to initiate actions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Guilt from actions and thoughts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18184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4.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Industry-versus-inferiority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6 to 12 years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Development of sense of competence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Feelings of inferiority, no sense of mastery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130814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5.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Identity-versus-role confusion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Adolescence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Awareness of uniqueness of self, knowledge of role to be followed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Inability to identify appropriate roles in life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9825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6. 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	</a:t>
                      </a:r>
                      <a:r>
                        <a:rPr lang="en-US" sz="1200" dirty="0">
                          <a:latin typeface="+mn-lt"/>
                        </a:rPr>
                        <a:t>Intimacy-versus-isolation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Early adulthood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Development of close friendships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Fear of relationships with 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55876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7.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Generativity-versus-stagnation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Middle adulthood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Sense of contribution to </a:t>
                      </a:r>
                      <a:br>
                        <a:rPr lang="en-US" sz="1200" dirty="0">
                          <a:latin typeface="+mn-lt"/>
                        </a:rPr>
                      </a:br>
                      <a:r>
                        <a:rPr lang="en-US" sz="1200" dirty="0">
                          <a:latin typeface="+mn-lt"/>
                        </a:rPr>
                        <a:t>continuity of life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Trivialization of one’s 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5410"/>
                  </a:ext>
                </a:extLst>
              </a:tr>
              <a:tr h="417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8.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	</a:t>
                      </a:r>
                      <a:r>
                        <a:rPr lang="en-US" sz="1200" dirty="0">
                          <a:latin typeface="+mn-lt"/>
                        </a:rPr>
                        <a:t>Ego-integrity-versus-despair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Late adulthood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Sense of unity in life’s accomplishments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latin typeface="+mn-lt"/>
                        </a:rPr>
                        <a:t>Regret over lost opportunities of life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35319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6DA4B-2B7E-CEE0-245A-A2AE2EDB74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5632804"/>
            <a:ext cx="8158593" cy="792061"/>
          </a:xfrm>
        </p:spPr>
        <p:txBody>
          <a:bodyPr>
            <a:normAutofit/>
          </a:bodyPr>
          <a:lstStyle/>
          <a:p>
            <a:r>
              <a:rPr lang="en-US" sz="1400" dirty="0"/>
              <a:t>Erikson’s stages of psychosocial development. According to Erikson, people proceed through eight stages of psychosocial development across their lives. He suggested that each stage requires the resolution of a crisis or conflict and may produce both positive and negative outcomes.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871BD1-3B74-0498-7B9B-F931B5E1B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16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Module 30—Adulthood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7381374" cy="527695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principal kinds of physical, social, and intellectual changes that occur in early and middle adulthood, and what are their causes?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How does the reality of late adulthood differ from the stereotypes about that period?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How can we adjust to death?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507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Physical Development: The Peak of Health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6421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Emerging adulthood: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beginning in the late teenage years and extending into the mid-20s.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most people, early adulthood marks the peak of physical health.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body becomes slightly less efficient and more susceptible to disease.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Gradual changes become more evident in middle adulthood.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These signs of aging can be psychologically challenging in a society that highly values youth.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major biological change that occurs in middle adulthood pertains to reproductive capabilities.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64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Physical Development: The Peak of Health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500311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Menopause: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period when women stop menstruating and are no longer fertile, usually in the late 40s or early 50s.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Symptoms may be treated with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hormone therapy (H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T),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but this poses several significant risks to the woman’s health.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Women’s reactions to menopause vary significantly across cultures.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men, aging is more subtle.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 male menopause exists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28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Social Development: Working at Life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379995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People typically launch themselves into careers, marriage, and families during this period.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midlife transition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 the period when people may begin to question their lives.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idea that life will end at some point can become more influential in their thinking.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Although some suggest physical aging and dissatisfaction with one’s life mark a “midlife crisis,” there is little evidence for such a “crisis.”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During the last stages of adulthood, people become more accepting of others and of themselves.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Physical Changes in Late Adulthood: The Aging Body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488279" cy="527695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aging process brings many physical changes.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most obvious are those of appearance, but subtler changes also occur in the body’s biological functioning.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Genetic preprogramming theories of aging: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our D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genetic code includes a built-in time limit to the reproduction of human cells and that they are no longer able to divide after a certain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Wear-and-tear theories of aging: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mechanical functions of the body simply stop working efficiently.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809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Cognitive Changes: Thinking About—and During—Late Adulthood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283513" cy="527695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Intellectual decline is often not evident in healthy older adults; and patterns of decline are not uniform.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Skills relating to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fluid intelligence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(information-processing skills) typically show declines in late adulthood.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Skills relating to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crystallized intelligence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(accumulated knowledge) remain steady and in some cases improve.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People are often able to compensate for any decline.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Learning may just take more time.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52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48" y="304331"/>
            <a:ext cx="8820504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Memory Changes in Late Adulthood: Are Older Adults Forgetful?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09"/>
            <a:ext cx="8283513" cy="527695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Most evidence suggests that memory change is not an inevitable part of the aging process.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cases of memory decline accompanied by other cognitive difficulties,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senility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 now considered imprecise.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Alzheimer’s disease: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progressive brain disorder that leads to a gradual and irreversible decline in cognitive abilities.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brain shrinks, neurons die, and areas of the hippocampus and frontal and temporal lobes deteriorate.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2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Adjusting to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those who are fully aware that they are dying and have the time to evaluate their impending death, Elisabeth Kübler-Ross proposed five broad stages: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Denial.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Anger.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Bargaining.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Depression.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Acceptance.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 everyone experiences each stage in the same way; and a variety of life factors have an impact on how an individual responds to death.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65122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2.xml><?xml version="1.0" encoding="utf-8"?>
<a:theme xmlns:a="http://schemas.openxmlformats.org/drawingml/2006/main" name="1_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3.xml><?xml version="1.0" encoding="utf-8"?>
<a:theme xmlns:a="http://schemas.openxmlformats.org/drawingml/2006/main" name="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4.xml><?xml version="1.0" encoding="utf-8"?>
<a:theme xmlns:a="http://schemas.openxmlformats.org/drawingml/2006/main" name="1_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5.xml><?xml version="1.0" encoding="utf-8"?>
<a:theme xmlns:a="http://schemas.openxmlformats.org/drawingml/2006/main" name="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6.xml><?xml version="1.0" encoding="utf-8"?>
<a:theme xmlns:a="http://schemas.openxmlformats.org/drawingml/2006/main" name="1_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7.xml><?xml version="1.0" encoding="utf-8"?>
<a:theme xmlns:a="http://schemas.openxmlformats.org/drawingml/2006/main" name="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8.xml><?xml version="1.0" encoding="utf-8"?>
<a:theme xmlns:a="http://schemas.openxmlformats.org/drawingml/2006/main" name="1_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9.xml><?xml version="1.0" encoding="utf-8"?>
<a:theme xmlns:a="http://schemas.openxmlformats.org/drawingml/2006/main" name="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0.xml><?xml version="1.0" encoding="utf-8"?>
<a:theme xmlns:a="http://schemas.openxmlformats.org/drawingml/2006/main" name="1_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MHHE_Generic Accessible PPT Template_Editorial_v11_2020 (2)</Template>
  <TotalTime>2586</TotalTime>
  <Words>2880</Words>
  <Application>Microsoft Office PowerPoint</Application>
  <PresentationFormat>On-screen Show (4:3)</PresentationFormat>
  <Paragraphs>271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Aptos</vt:lpstr>
      <vt:lpstr>Arial</vt:lpstr>
      <vt:lpstr>Title Slides Master</vt:lpstr>
      <vt:lpstr>1_Title Slides Master</vt:lpstr>
      <vt:lpstr>MainContentSlideMaster</vt:lpstr>
      <vt:lpstr>1_MainContentSlideMaster</vt:lpstr>
      <vt:lpstr>ClosingMaster</vt:lpstr>
      <vt:lpstr>1_ClosingMaster</vt:lpstr>
      <vt:lpstr>DividerSlideMaster</vt:lpstr>
      <vt:lpstr>1_DividerSlideMaster</vt:lpstr>
      <vt:lpstr>ImageDescriptionAppendixSlideMaster</vt:lpstr>
      <vt:lpstr>1_ImageDescriptionAppendixSlideMaster</vt:lpstr>
      <vt:lpstr>Chapter 9</vt:lpstr>
      <vt:lpstr>MODULE 27—Nature and Nurture: The Enduring Developmental Issue</vt:lpstr>
      <vt:lpstr>The Nature–Nurture Issue</vt:lpstr>
      <vt:lpstr>The Earliest Development 1</vt:lpstr>
      <vt:lpstr>Prenatal Environmental Influences</vt:lpstr>
      <vt:lpstr>MODULE 28—Infancy and Childhood</vt:lpstr>
      <vt:lpstr>The Extraordinary Newborn</vt:lpstr>
      <vt:lpstr>Development of Social Behavior: Taking On the World 1</vt:lpstr>
      <vt:lpstr>MODULE 28 FIGURE 5</vt:lpstr>
      <vt:lpstr>Development of Social Behavior: Taking On the World 2</vt:lpstr>
      <vt:lpstr>Parenting Styles and Social Development 1</vt:lpstr>
      <vt:lpstr>MODULE 28 FIGURE 7</vt:lpstr>
      <vt:lpstr>Erikson’s Theory of Psychosocial Development 1</vt:lpstr>
      <vt:lpstr>Erikson’s Theory of Psychosocial Development 2</vt:lpstr>
      <vt:lpstr>Cognitive Development: Children’s Thinking About the World 1</vt:lpstr>
      <vt:lpstr>Cognitive Development: Children’s Thinking About the World 2</vt:lpstr>
      <vt:lpstr>Cognitive Development: Children’s Thinking About the World 3</vt:lpstr>
      <vt:lpstr>MODULE 28 FIGURE 8</vt:lpstr>
      <vt:lpstr>Vygotsky’s View of Cognitive Development: Considering Culture</vt:lpstr>
      <vt:lpstr>MODULE 29—Adolescence: Becoming an Adult</vt:lpstr>
      <vt:lpstr>Physical Development: The Changing Adolescent</vt:lpstr>
      <vt:lpstr>Moral and Cognitive Development: Distinguishing Right from Wrong 2</vt:lpstr>
      <vt:lpstr>Social Development: Finding One’s Self in a Social World</vt:lpstr>
      <vt:lpstr>Erikson’s Theory of Psychosocial Development: The Search for Identity 1</vt:lpstr>
      <vt:lpstr>Erikson’s Theory of Psychosocial Development: The Search for Identity 2</vt:lpstr>
      <vt:lpstr>MODULE 29 FIGURE 3</vt:lpstr>
      <vt:lpstr>Module 30—Adulthood</vt:lpstr>
      <vt:lpstr>Physical Development: The Peak of Health 1</vt:lpstr>
      <vt:lpstr>Physical Development: The Peak of Health 2</vt:lpstr>
      <vt:lpstr>Social Development: Working at Life</vt:lpstr>
      <vt:lpstr>Physical Changes in Late Adulthood: The Aging Body</vt:lpstr>
      <vt:lpstr>Cognitive Changes: Thinking About—and During—Late Adulthood</vt:lpstr>
      <vt:lpstr>Memory Changes in Late Adulthood: Are Older Adults Forgetful?</vt:lpstr>
      <vt:lpstr>Adjusting to Death</vt:lpstr>
    </vt:vector>
  </TitlesOfParts>
  <Company>McGraw Hill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9: Development</dc:title>
  <dc:subject>Psychology</dc:subject>
  <dc:creator>Robert S. Feldman</dc:creator>
  <cp:keywords>PPT</cp:keywords>
  <cp:lastModifiedBy>Dr. John Oselenbalu Ekore</cp:lastModifiedBy>
  <cp:revision>563</cp:revision>
  <cp:lastPrinted>2024-04-13T07:52:46Z</cp:lastPrinted>
  <dcterms:created xsi:type="dcterms:W3CDTF">2023-04-04T06:35:07Z</dcterms:created>
  <dcterms:modified xsi:type="dcterms:W3CDTF">2026-09-10T09:21:57Z</dcterms:modified>
</cp:coreProperties>
</file>