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theme/theme5.xml" ContentType="application/vnd.openxmlformats-officedocument.theme+xml"/>
  <Override PartName="/ppt/slideLayouts/slideLayout21.xml" ContentType="application/vnd.openxmlformats-officedocument.presentationml.slideLayout+xml"/>
  <Override PartName="/ppt/theme/theme6.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7.xml" ContentType="application/vnd.openxmlformats-officedocument.theme+xml"/>
  <Override PartName="/ppt/slideLayouts/slideLayout24.xml" ContentType="application/vnd.openxmlformats-officedocument.presentationml.slideLayout+xml"/>
  <Override PartName="/ppt/theme/theme8.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9.xml" ContentType="application/vnd.openxmlformats-officedocument.theme+xml"/>
  <Override PartName="/ppt/slideLayouts/slideLayout2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706" r:id="rId2"/>
    <p:sldMasterId id="2147483691" r:id="rId3"/>
    <p:sldMasterId id="2147483710" r:id="rId4"/>
    <p:sldMasterId id="2147483684" r:id="rId5"/>
    <p:sldMasterId id="2147483720" r:id="rId6"/>
    <p:sldMasterId id="2147483686" r:id="rId7"/>
    <p:sldMasterId id="2147483722" r:id="rId8"/>
    <p:sldMasterId id="2147483701" r:id="rId9"/>
    <p:sldMasterId id="2147483724" r:id="rId10"/>
  </p:sldMasterIdLst>
  <p:notesMasterIdLst>
    <p:notesMasterId r:id="rId46"/>
  </p:notesMasterIdLst>
  <p:handoutMasterIdLst>
    <p:handoutMasterId r:id="rId47"/>
  </p:handoutMasterIdLst>
  <p:sldIdLst>
    <p:sldId id="322" r:id="rId11"/>
    <p:sldId id="323" r:id="rId12"/>
    <p:sldId id="324" r:id="rId13"/>
    <p:sldId id="325" r:id="rId14"/>
    <p:sldId id="434" r:id="rId15"/>
    <p:sldId id="388" r:id="rId16"/>
    <p:sldId id="458" r:id="rId17"/>
    <p:sldId id="389" r:id="rId18"/>
    <p:sldId id="331" r:id="rId19"/>
    <p:sldId id="390" r:id="rId20"/>
    <p:sldId id="327" r:id="rId21"/>
    <p:sldId id="462" r:id="rId22"/>
    <p:sldId id="435" r:id="rId23"/>
    <p:sldId id="436" r:id="rId24"/>
    <p:sldId id="437" r:id="rId25"/>
    <p:sldId id="438" r:id="rId26"/>
    <p:sldId id="392" r:id="rId27"/>
    <p:sldId id="394" r:id="rId28"/>
    <p:sldId id="395" r:id="rId29"/>
    <p:sldId id="330" r:id="rId30"/>
    <p:sldId id="442" r:id="rId31"/>
    <p:sldId id="406" r:id="rId32"/>
    <p:sldId id="402" r:id="rId33"/>
    <p:sldId id="484" r:id="rId34"/>
    <p:sldId id="465" r:id="rId35"/>
    <p:sldId id="464" r:id="rId36"/>
    <p:sldId id="446" r:id="rId37"/>
    <p:sldId id="466" r:id="rId38"/>
    <p:sldId id="443" r:id="rId39"/>
    <p:sldId id="445" r:id="rId40"/>
    <p:sldId id="403" r:id="rId41"/>
    <p:sldId id="470" r:id="rId42"/>
    <p:sldId id="471" r:id="rId43"/>
    <p:sldId id="473" r:id="rId44"/>
    <p:sldId id="475"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5973D931-3BAC-4F30-9C16-B7461F574E40}">
          <p14:sldIdLst>
            <p14:sldId id="322"/>
            <p14:sldId id="323"/>
            <p14:sldId id="324"/>
            <p14:sldId id="325"/>
            <p14:sldId id="434"/>
            <p14:sldId id="388"/>
            <p14:sldId id="458"/>
            <p14:sldId id="389"/>
            <p14:sldId id="331"/>
            <p14:sldId id="390"/>
            <p14:sldId id="327"/>
            <p14:sldId id="462"/>
            <p14:sldId id="435"/>
            <p14:sldId id="436"/>
            <p14:sldId id="437"/>
            <p14:sldId id="438"/>
            <p14:sldId id="392"/>
            <p14:sldId id="394"/>
            <p14:sldId id="395"/>
            <p14:sldId id="330"/>
            <p14:sldId id="442"/>
            <p14:sldId id="406"/>
            <p14:sldId id="402"/>
            <p14:sldId id="484"/>
            <p14:sldId id="465"/>
            <p14:sldId id="464"/>
            <p14:sldId id="446"/>
            <p14:sldId id="466"/>
            <p14:sldId id="443"/>
            <p14:sldId id="445"/>
            <p14:sldId id="403"/>
            <p14:sldId id="470"/>
            <p14:sldId id="471"/>
            <p14:sldId id="473"/>
            <p14:sldId id="475"/>
          </p14:sldIdLst>
        </p14:section>
        <p14:section name="Appendix A: Solutions to Problems" id="{2712E6A9-AB2C-45E3-B165-7E584B2E7428}">
          <p14:sldIdLst/>
        </p14:section>
        <p14:section name="Appendix: Image Descriptions for Unsighted Students" id="{9E859B0B-078E-463E-89A6-21C20DD280C4}">
          <p14:sldIdLst/>
        </p14:section>
      </p14:sectionLst>
    </p:ext>
    <p:ext uri="{EFAFB233-063F-42B5-8137-9DF3F51BA10A}">
      <p15:sldGuideLst xmlns:p15="http://schemas.microsoft.com/office/powerpoint/2012/main">
        <p15:guide id="2" pos="486" userDrawn="1">
          <p15:clr>
            <a:srgbClr val="A4A3A4"/>
          </p15:clr>
        </p15:guide>
        <p15:guide id="3" orient="horz" pos="471" userDrawn="1">
          <p15:clr>
            <a:srgbClr val="A4A3A4"/>
          </p15:clr>
        </p15:guide>
        <p15:guide id="4" pos="5640" userDrawn="1">
          <p15:clr>
            <a:srgbClr val="A4A3A4"/>
          </p15:clr>
        </p15:guide>
        <p15:guide id="5" orient="horz" pos="314" userDrawn="1">
          <p15:clr>
            <a:srgbClr val="A4A3A4"/>
          </p15:clr>
        </p15:guide>
        <p15:guide id="6" orient="horz" pos="4287" userDrawn="1">
          <p15:clr>
            <a:srgbClr val="A4A3A4"/>
          </p15:clr>
        </p15:guide>
        <p15:guide id="7" orient="horz" pos="2641" userDrawn="1">
          <p15:clr>
            <a:srgbClr val="A4A3A4"/>
          </p15:clr>
        </p15:guide>
        <p15:guide id="8" orient="horz" pos="4320" userDrawn="1">
          <p15:clr>
            <a:srgbClr val="A4A3A4"/>
          </p15:clr>
        </p15:guide>
        <p15:guide id="9" pos="60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p15="http://schemas.microsoft.com/office/powerpoint/2012/main" userId="S-1-5-21-1645522239-1123561945-839522115-1006658" providerId="AD"/>
      </p:ext>
    </p:extLst>
  </p:cmAuthor>
  <p:cmAuthor id="2" name="Ciporen, Laura" initials="CL [2]" lastIdx="2" clrIdx="1">
    <p:extLst>
      <p:ext uri="{19B8F6BF-5375-455C-9EA6-DF929625EA0E}">
        <p15:presenceInfo xmlns:p15="http://schemas.microsoft.com/office/powerpoint/2012/main" userId="S::laura.ciporen@mheducation.com::567f631f-0624-4179-9d16-569ddce488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5D9C"/>
    <a:srgbClr val="E51F28"/>
    <a:srgbClr val="7575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74" autoAdjust="0"/>
    <p:restoredTop sz="96101" autoAdjust="0"/>
  </p:normalViewPr>
  <p:slideViewPr>
    <p:cSldViewPr snapToGrid="0" showGuides="1">
      <p:cViewPr varScale="1">
        <p:scale>
          <a:sx n="106" d="100"/>
          <a:sy n="106" d="100"/>
        </p:scale>
        <p:origin x="1776" y="108"/>
      </p:cViewPr>
      <p:guideLst>
        <p:guide pos="486"/>
        <p:guide orient="horz" pos="471"/>
        <p:guide pos="5640"/>
        <p:guide orient="horz" pos="314"/>
        <p:guide orient="horz" pos="4287"/>
        <p:guide orient="horz" pos="2641"/>
        <p:guide orient="horz" pos="4320"/>
        <p:guide pos="600"/>
      </p:guideLst>
    </p:cSldViewPr>
  </p:slideViewPr>
  <p:outlineViewPr>
    <p:cViewPr>
      <p:scale>
        <a:sx n="33" d="100"/>
        <a:sy n="33" d="100"/>
      </p:scale>
      <p:origin x="0" y="-69834"/>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49" d="100"/>
          <a:sy n="49" d="100"/>
        </p:scale>
        <p:origin x="2040" y="36"/>
      </p:cViewPr>
      <p:guideLst/>
    </p:cSldViewPr>
  </p:notesViewPr>
  <p:gridSpacing cx="347472" cy="347472"/>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notesMaster" Target="notesMasters/notesMaster1.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B0D175-52D0-3246-6047-1787019722A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0555E3C-2F05-8D73-42D1-59FBC767BA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9979EE-30E8-48BB-A1CE-D772FD2A9E23}" type="datetimeFigureOut">
              <a:rPr lang="en-US" smtClean="0"/>
              <a:t>9/12/2026</a:t>
            </a:fld>
            <a:endParaRPr lang="en-US" dirty="0"/>
          </a:p>
        </p:txBody>
      </p:sp>
      <p:sp>
        <p:nvSpPr>
          <p:cNvPr id="4" name="Footer Placeholder 3">
            <a:extLst>
              <a:ext uri="{FF2B5EF4-FFF2-40B4-BE49-F238E27FC236}">
                <a16:creationId xmlns:a16="http://schemas.microsoft.com/office/drawing/2014/main" id="{195BCAD5-7EC4-0F3E-D670-2242C41813C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4AF48FE-61BE-9183-BA1A-1BEED3DF0C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754A0B-8A4D-4BE3-85C1-1AD4FA2C25A6}" type="slidenum">
              <a:rPr lang="en-US" smtClean="0"/>
              <a:t>‹#›</a:t>
            </a:fld>
            <a:endParaRPr lang="en-US" dirty="0"/>
          </a:p>
        </p:txBody>
      </p:sp>
    </p:spTree>
    <p:extLst>
      <p:ext uri="{BB962C8B-B14F-4D97-AF65-F5344CB8AC3E}">
        <p14:creationId xmlns:p14="http://schemas.microsoft.com/office/powerpoint/2010/main" val="4562677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DA7E0A-EF67-4379-A49C-3793C1F633DF}" type="datetimeFigureOut">
              <a:rPr lang="en-US" smtClean="0"/>
              <a:t>9/12/2026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A7100C-5714-4DA2-A170-20D369E1DD58}" type="slidenum">
              <a:rPr lang="en-US" smtClean="0"/>
              <a:t>‹#›</a:t>
            </a:fld>
            <a:endParaRPr lang="en-US" dirty="0"/>
          </a:p>
        </p:txBody>
      </p:sp>
    </p:spTree>
    <p:extLst>
      <p:ext uri="{BB962C8B-B14F-4D97-AF65-F5344CB8AC3E}">
        <p14:creationId xmlns:p14="http://schemas.microsoft.com/office/powerpoint/2010/main" val="353471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34610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7" name="Title"/>
          <p:cNvSpPr>
            <a:spLocks noGrp="1"/>
          </p:cNvSpPr>
          <p:nvPr>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latin typeface="Arial" panose="020B0604020202020204" pitchFamily="34" charset="0"/>
              </a:defRPr>
            </a:lvl1pPr>
          </a:lstStyle>
          <a:p>
            <a:r>
              <a:rPr lang="en-US" dirty="0"/>
              <a:t>Presentation Title</a:t>
            </a:r>
          </a:p>
        </p:txBody>
      </p:sp>
      <p:sp>
        <p:nvSpPr>
          <p:cNvPr id="8" name="Subtitle"/>
          <p:cNvSpPr>
            <a:spLocks noGrp="1"/>
          </p:cNvSpPr>
          <p:nvPr>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p:ph type="pic" sz="quarter" idx="11" hasCustomPrompt="1"/>
          </p:nvPr>
        </p:nvSpPr>
        <p:spPr>
          <a:xfrm>
            <a:off x="4572000" y="1450229"/>
            <a:ext cx="4229100" cy="4976453"/>
          </a:xfrm>
          <a:prstGeom prst="rect">
            <a:avLst/>
          </a:prstGeom>
        </p:spPr>
        <p:txBody>
          <a:bodyPr/>
          <a:lstStyle>
            <a:lvl1pPr>
              <a:defRPr>
                <a:latin typeface="Arial" panose="020B0604020202020204" pitchFamily="34" charset="0"/>
              </a:defRPr>
            </a:lvl1pPr>
          </a:lstStyle>
          <a:p>
            <a:r>
              <a:rPr lang="en-US" dirty="0"/>
              <a:t>Optional: Include Cover Here</a:t>
            </a:r>
          </a:p>
        </p:txBody>
      </p:sp>
      <p:sp>
        <p:nvSpPr>
          <p:cNvPr id="2" name="Long Copyright">
            <a:extLst>
              <a:ext uri="{FF2B5EF4-FFF2-40B4-BE49-F238E27FC236}">
                <a16:creationId xmlns:a16="http://schemas.microsoft.com/office/drawing/2014/main" id="{8AC4EEC4-5547-4185-92E7-A6CAF888043F}"/>
              </a:ext>
            </a:extLst>
          </p:cNvPr>
          <p:cNvSpPr>
            <a:spLocks noGrp="1"/>
          </p:cNvSpPr>
          <p:nvPr>
            <p:ph type="ftr" sz="quarter" idx="12"/>
          </p:nvPr>
        </p:nvSpPr>
        <p:spPr>
          <a:xfrm>
            <a:off x="0" y="6478438"/>
            <a:ext cx="9144000" cy="374266"/>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1001655917"/>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a16="http://schemas.microsoft.com/office/drawing/2014/main" id="{E2D8ACCF-E5FC-4FE9-9E84-B2A0A6B1EEBA}"/>
              </a:ext>
              <a:ext uri="{C183D7F6-B498-43B3-948B-1728B52AA6E4}">
                <adec:decorative xmlns:adec="http://schemas.microsoft.com/office/drawing/2017/decorative"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latin typeface="Arial" panose="020B0604020202020204" pitchFamily="34" charset="0"/>
              </a:defRPr>
            </a:lvl1pPr>
          </a:lstStyle>
          <a:p>
            <a:r>
              <a:rPr lang="en-US" dirty="0"/>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atin typeface="Arial" panose="020B0604020202020204" pitchFamily="34" charset="0"/>
              </a:defRPr>
            </a:lvl1pPr>
          </a:lstStyle>
          <a:p>
            <a:r>
              <a:rPr lang="en-US" dirty="0"/>
              <a:t>Optional: Include Cover Here</a:t>
            </a:r>
          </a:p>
        </p:txBody>
      </p:sp>
      <p:sp>
        <p:nvSpPr>
          <p:cNvPr id="2" name="Long Copyright">
            <a:extLst>
              <a:ext uri="{FF2B5EF4-FFF2-40B4-BE49-F238E27FC236}">
                <a16:creationId xmlns:a16="http://schemas.microsoft.com/office/drawing/2014/main" id="{F4607C07-D864-4A1A-8061-D12997CC50CE}"/>
              </a:ext>
            </a:extLst>
          </p:cNvPr>
          <p:cNvSpPr>
            <a:spLocks noGrp="1"/>
          </p:cNvSpPr>
          <p:nvPr>
            <p:ph type="ftr" sz="quarter" idx="12"/>
          </p:nvPr>
        </p:nvSpPr>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2489068921"/>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2058" y="3986784"/>
            <a:ext cx="4297680" cy="517585"/>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p:ph type="body" sz="quarter" idx="10"/>
          </p:nvPr>
        </p:nvSpPr>
        <p:spPr>
          <a:xfrm>
            <a:off x="777240" y="4718304"/>
            <a:ext cx="4443413" cy="576185"/>
          </a:xfrm>
          <a:prstGeom prst="rect">
            <a:avLst/>
          </a:prstGeom>
        </p:spPr>
        <p:txBody>
          <a:bodyPr/>
          <a:lstStyle>
            <a:lvl1pPr>
              <a:spcBef>
                <a:spcPts val="0"/>
              </a:spcBef>
              <a:defRPr sz="1600">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380643474"/>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a16="http://schemas.microsoft.com/office/drawing/2014/main" id="{7A14A7A9-A9D7-4A08-A24F-4D1C1F4C29CE}"/>
              </a:ext>
              <a:ext uri="{C183D7F6-B498-43B3-948B-1728B52AA6E4}">
                <adec:decorative xmlns:adec="http://schemas.microsoft.com/office/drawing/2017/decorative"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a16="http://schemas.microsoft.com/office/drawing/2014/main"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190500" y="2019300"/>
              <a:ext cx="8496300" cy="42672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userDrawn="1">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1233895555"/>
      </p:ext>
    </p:extLst>
  </p:cSld>
  <p:clrMapOvr>
    <a:masterClrMapping/>
  </p:clrMapOvr>
  <p:extLst>
    <p:ext uri="{DCECCB84-F9BA-43D5-87BE-67443E8EF086}">
      <p15:sldGuideLst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sp>
        <p:nvSpPr>
          <p:cNvPr id="2" name="Title"/>
          <p:cNvSpPr>
            <a:spLocks noGrp="1"/>
          </p:cNvSpPr>
          <p:nvPr userDrawn="1">
            <p:ph type="ctrTitle"/>
          </p:nvPr>
        </p:nvSpPr>
        <p:spPr>
          <a:xfrm>
            <a:off x="777240" y="2990088"/>
            <a:ext cx="6519672" cy="877824"/>
          </a:xfrm>
          <a:prstGeom prst="rect">
            <a:avLst/>
          </a:prstGeom>
        </p:spPr>
        <p:txBody>
          <a:bodyPr anchor="t">
            <a:noAutofit/>
          </a:bodyPr>
          <a:lstStyle>
            <a:lvl1pPr algn="l">
              <a:lnSpc>
                <a:spcPct val="100000"/>
              </a:lnSpc>
              <a:defRPr sz="28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6384" y="3986784"/>
            <a:ext cx="7095744" cy="603504"/>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cxnSp>
        <p:nvCxnSpPr>
          <p:cNvPr id="5" name="MHE line separating subtitles from text">
            <a:extLst>
              <a:ext uri="{FF2B5EF4-FFF2-40B4-BE49-F238E27FC236}">
                <a16:creationId xmlns:a16="http://schemas.microsoft.com/office/drawing/2014/main" id="{901FAD4F-3FFF-0589-46BE-7F285F97CCFD}"/>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9071142"/>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sp>
        <p:nvSpPr>
          <p:cNvPr id="2" name="Title"/>
          <p:cNvSpPr>
            <a:spLocks noGrp="1"/>
          </p:cNvSpPr>
          <p:nvPr userDrawn="1">
            <p:ph type="ctrTitle"/>
          </p:nvPr>
        </p:nvSpPr>
        <p:spPr>
          <a:xfrm>
            <a:off x="777240" y="2990088"/>
            <a:ext cx="6519672" cy="877824"/>
          </a:xfrm>
          <a:prstGeom prst="rect">
            <a:avLst/>
          </a:prstGeom>
        </p:spPr>
        <p:txBody>
          <a:bodyPr anchor="t">
            <a:noAutofit/>
          </a:bodyPr>
          <a:lstStyle>
            <a:lvl1pPr algn="l">
              <a:lnSpc>
                <a:spcPct val="100000"/>
              </a:lnSpc>
              <a:defRPr sz="28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6384" y="3986784"/>
            <a:ext cx="4718304" cy="521208"/>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cxnSp>
        <p:nvCxnSpPr>
          <p:cNvPr id="5" name="MHE line separating subtitles from text">
            <a:extLst>
              <a:ext uri="{FF2B5EF4-FFF2-40B4-BE49-F238E27FC236}">
                <a16:creationId xmlns:a16="http://schemas.microsoft.com/office/drawing/2014/main" id="{1E63DC16-9DB0-B7C1-CD1E-4810EC9BE838}"/>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3282169"/>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771D63F7-D0B9-6679-7EA3-952D63EE3182}"/>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6" name="Image Credit">
            <a:extLst>
              <a:ext uri="{FF2B5EF4-FFF2-40B4-BE49-F238E27FC236}">
                <a16:creationId xmlns:a16="http://schemas.microsoft.com/office/drawing/2014/main" id="{3A0B3C1C-BADA-1983-1092-D3BD4DFB7B07}"/>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74508582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9" name="Appendix Link">
            <a:extLst>
              <a:ext uri="{FF2B5EF4-FFF2-40B4-BE49-F238E27FC236}">
                <a16:creationId xmlns:a16="http://schemas.microsoft.com/office/drawing/2014/main" id="{0AB70AB4-F7C2-384F-472C-DDF13099864D}"/>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1" name="Image Credit">
            <a:extLst>
              <a:ext uri="{FF2B5EF4-FFF2-40B4-BE49-F238E27FC236}">
                <a16:creationId xmlns:a16="http://schemas.microsoft.com/office/drawing/2014/main" id="{BD524BE4-D7F7-5A6D-5FB6-DCA53BFA14DE}"/>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422933013"/>
      </p:ext>
    </p:extLst>
  </p:cSld>
  <p:clrMapOvr>
    <a:masterClrMapping/>
  </p:clrMapOvr>
  <p:extLst>
    <p:ext uri="{DCECCB84-F9BA-43D5-87BE-67443E8EF086}">
      <p15:sldGuideLst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8016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DF179EFA-E3F2-F855-279F-9703B70912C7}"/>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648FD8F4-6D8E-E138-4434-1B9674E26E36}"/>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7881570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8016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CC2C8DD4-1C81-9EF5-C73F-FB049A5822A8}"/>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470F90C6-D503-AB73-A1AC-E9F8F2B7513A}"/>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4696270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DA8475DF-99E9-4DF0-21EE-DA3DC9E612CD}"/>
              </a:ext>
            </a:extLst>
          </p:cNvPr>
          <p:cNvSpPr>
            <a:spLocks noGrp="1"/>
          </p:cNvSpPr>
          <p:nvPr>
            <p:ph type="body" sz="quarter" idx="16"/>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4E2841B1-A0CA-C3E0-4152-91817884E0C3}"/>
              </a:ext>
            </a:extLst>
          </p:cNvPr>
          <p:cNvSpPr>
            <a:spLocks noGrp="1"/>
          </p:cNvSpPr>
          <p:nvPr>
            <p:ph type="body" sz="quarter" idx="17"/>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10000558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48799C3C-2531-7B94-067C-F9D0FA83E821}"/>
              </a:ext>
            </a:extLst>
          </p:cNvPr>
          <p:cNvSpPr>
            <a:spLocks noGrp="1"/>
          </p:cNvSpPr>
          <p:nvPr>
            <p:ph type="body" sz="quarter" idx="19"/>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6FB07903-1497-4C4D-6C02-42CB7D684816}"/>
              </a:ext>
            </a:extLst>
          </p:cNvPr>
          <p:cNvSpPr>
            <a:spLocks noGrp="1"/>
          </p:cNvSpPr>
          <p:nvPr>
            <p:ph type="body" sz="quarter" idx="20"/>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0706143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4" name="Text Placeholder 3">
            <a:extLst>
              <a:ext uri="{FF2B5EF4-FFF2-40B4-BE49-F238E27FC236}">
                <a16:creationId xmlns:a16="http://schemas.microsoft.com/office/drawing/2014/main" id="{771D63F7-D0B9-6679-7EA3-952D63EE3182}"/>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6" name="Text Placeholder 4">
            <a:extLst>
              <a:ext uri="{FF2B5EF4-FFF2-40B4-BE49-F238E27FC236}">
                <a16:creationId xmlns:a16="http://schemas.microsoft.com/office/drawing/2014/main" id="{3A0B3C1C-BADA-1983-1092-D3BD4DFB7B07}"/>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154984154"/>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vert="horz" lIns="91440" tIns="45720" rIns="91440" bIns="45720" rtlCol="0" anchor="ctr">
            <a:normAutofit/>
          </a:bodyPr>
          <a:lstStyle>
            <a:lvl1pPr>
              <a:defRPr lang="en-US" sz="4000" dirty="0"/>
            </a:lvl1pPr>
          </a:lstStyle>
          <a:p>
            <a:pPr lvl="0"/>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9" name="Text Placeholder 3">
            <a:extLst>
              <a:ext uri="{FF2B5EF4-FFF2-40B4-BE49-F238E27FC236}">
                <a16:creationId xmlns:a16="http://schemas.microsoft.com/office/drawing/2014/main" id="{0AB70AB4-F7C2-384F-472C-DDF13099864D}"/>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1" name="Text Placeholder 4">
            <a:extLst>
              <a:ext uri="{FF2B5EF4-FFF2-40B4-BE49-F238E27FC236}">
                <a16:creationId xmlns:a16="http://schemas.microsoft.com/office/drawing/2014/main" id="{BD524BE4-D7F7-5A6D-5FB6-DCA53BFA14DE}"/>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89831974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8016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DF179EFA-E3F2-F855-279F-9703B70912C7}"/>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648FD8F4-6D8E-E138-4434-1B9674E26E36}"/>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664327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8016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CC2C8DD4-1C81-9EF5-C73F-FB049A5822A8}"/>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470F90C6-D503-AB73-A1AC-E9F8F2B7513A}"/>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42601062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DA8475DF-99E9-4DF0-21EE-DA3DC9E612CD}"/>
              </a:ext>
            </a:extLst>
          </p:cNvPr>
          <p:cNvSpPr>
            <a:spLocks noGrp="1"/>
          </p:cNvSpPr>
          <p:nvPr>
            <p:ph type="body" sz="quarter" idx="16"/>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4E2841B1-A0CA-C3E0-4152-91817884E0C3}"/>
              </a:ext>
            </a:extLst>
          </p:cNvPr>
          <p:cNvSpPr>
            <a:spLocks noGrp="1"/>
          </p:cNvSpPr>
          <p:nvPr>
            <p:ph type="body" sz="quarter" idx="17"/>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5354094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p:nvPr>
        </p:nvSpPr>
        <p:spPr>
          <a:xfrm>
            <a:off x="342900" y="1276710"/>
            <a:ext cx="8458200" cy="612476"/>
          </a:xfrm>
          <a:prstGeom prst="rect">
            <a:avLst/>
          </a:prstGeom>
        </p:spPr>
        <p:txBody>
          <a:bodyPr/>
          <a:lstStyle>
            <a:lvl1pPr>
              <a:defRPr/>
            </a:lvl1pPr>
          </a:lstStyle>
          <a:p>
            <a:pPr lvl="0"/>
            <a:endParaRPr lang="en-US" dirty="0"/>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p:nvPr>
        </p:nvSpPr>
        <p:spPr>
          <a:xfrm>
            <a:off x="342900" y="2070496"/>
            <a:ext cx="8458200" cy="649138"/>
          </a:xfrm>
        </p:spPr>
        <p:txBody>
          <a:bodyPr/>
          <a:lstStyle>
            <a:lvl1pPr>
              <a:defRPr/>
            </a:lvl1pPr>
          </a:lstStyle>
          <a:p>
            <a:pPr lvl="0"/>
            <a:endParaRPr lang="en-US" dirty="0"/>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p:nvPr>
        </p:nvSpPr>
        <p:spPr>
          <a:xfrm>
            <a:off x="342900" y="2900944"/>
            <a:ext cx="8458200" cy="673100"/>
          </a:xfrm>
        </p:spPr>
        <p:txBody>
          <a:bodyPr/>
          <a:lstStyle>
            <a:lvl1pPr>
              <a:defRPr/>
            </a:lvl1pPr>
          </a:lstStyle>
          <a:p>
            <a:pPr lvl="0"/>
            <a:endParaRPr lang="en-US" dirty="0"/>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p:nvPr>
        </p:nvSpPr>
        <p:spPr>
          <a:xfrm>
            <a:off x="342900" y="3755354"/>
            <a:ext cx="8458200" cy="698500"/>
          </a:xfrm>
        </p:spPr>
        <p:txBody>
          <a:bodyPr/>
          <a:lstStyle>
            <a:lvl1pPr>
              <a:defRPr/>
            </a:lvl1pPr>
          </a:lstStyle>
          <a:p>
            <a:pPr lvl="0"/>
            <a:endParaRPr lang="en-US" dirty="0"/>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p:nvPr>
        </p:nvSpPr>
        <p:spPr>
          <a:xfrm>
            <a:off x="342900" y="4635164"/>
            <a:ext cx="8458200" cy="698500"/>
          </a:xfrm>
        </p:spPr>
        <p:txBody>
          <a:bodyPr/>
          <a:lstStyle>
            <a:lvl1pPr>
              <a:defRPr/>
            </a:lvl1pPr>
          </a:lstStyle>
          <a:p>
            <a:pPr lvl="0"/>
            <a:endParaRPr lang="en-US" dirty="0"/>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p:nvPr>
        </p:nvSpPr>
        <p:spPr>
          <a:xfrm>
            <a:off x="342900" y="5514975"/>
            <a:ext cx="8458200" cy="733425"/>
          </a:xfrm>
        </p:spPr>
        <p:txBody>
          <a:bodyPr/>
          <a:lstStyle>
            <a:lvl1pPr>
              <a:defRPr/>
            </a:lvl1pPr>
          </a:lstStyle>
          <a:p>
            <a:pPr lvl="0"/>
            <a:endParaRPr lang="en-US" dirty="0"/>
          </a:p>
        </p:txBody>
      </p:sp>
      <p:sp>
        <p:nvSpPr>
          <p:cNvPr id="7" name="Text Placeholder 3">
            <a:extLst>
              <a:ext uri="{FF2B5EF4-FFF2-40B4-BE49-F238E27FC236}">
                <a16:creationId xmlns:a16="http://schemas.microsoft.com/office/drawing/2014/main" id="{48799C3C-2531-7B94-067C-F9D0FA83E821}"/>
              </a:ext>
            </a:extLst>
          </p:cNvPr>
          <p:cNvSpPr>
            <a:spLocks noGrp="1"/>
          </p:cNvSpPr>
          <p:nvPr>
            <p:ph type="body" sz="quarter" idx="19"/>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6FB07903-1497-4C4D-6C02-42CB7D684816}"/>
              </a:ext>
            </a:extLst>
          </p:cNvPr>
          <p:cNvSpPr>
            <a:spLocks noGrp="1"/>
          </p:cNvSpPr>
          <p:nvPr>
            <p:ph type="body" sz="quarter" idx="20"/>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439283846"/>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p:nvPr>
        </p:nvSpPr>
        <p:spPr>
          <a:xfrm>
            <a:off x="342900" y="1276710"/>
            <a:ext cx="3900854" cy="612476"/>
          </a:xfrm>
          <a:prstGeom prst="rect">
            <a:avLst/>
          </a:prstGeom>
        </p:spPr>
        <p:txBody>
          <a:bodyPr/>
          <a:lstStyle>
            <a:lvl1pPr>
              <a:defRPr/>
            </a:lvl1pPr>
          </a:lstStyle>
          <a:p>
            <a:pPr lvl="0"/>
            <a:endParaRPr lang="en-US" dirty="0"/>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p:nvPr>
        </p:nvSpPr>
        <p:spPr>
          <a:xfrm>
            <a:off x="342900" y="2070496"/>
            <a:ext cx="3900854" cy="649138"/>
          </a:xfrm>
        </p:spPr>
        <p:txBody>
          <a:bodyPr/>
          <a:lstStyle>
            <a:lvl1pPr>
              <a:defRPr/>
            </a:lvl1pPr>
          </a:lstStyle>
          <a:p>
            <a:pPr lvl="0"/>
            <a:endParaRPr lang="en-US" dirty="0"/>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p:nvPr>
        </p:nvSpPr>
        <p:spPr>
          <a:xfrm>
            <a:off x="342900" y="2900944"/>
            <a:ext cx="3900854" cy="673100"/>
          </a:xfrm>
        </p:spPr>
        <p:txBody>
          <a:bodyPr/>
          <a:lstStyle>
            <a:lvl1pPr>
              <a:defRPr/>
            </a:lvl1pPr>
          </a:lstStyle>
          <a:p>
            <a:pPr lvl="0"/>
            <a:endParaRPr lang="en-US" dirty="0"/>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p:nvPr>
        </p:nvSpPr>
        <p:spPr>
          <a:xfrm>
            <a:off x="342900" y="3755354"/>
            <a:ext cx="3900854" cy="698500"/>
          </a:xfrm>
        </p:spPr>
        <p:txBody>
          <a:bodyPr/>
          <a:lstStyle>
            <a:lvl1pPr>
              <a:defRPr/>
            </a:lvl1pPr>
          </a:lstStyle>
          <a:p>
            <a:pPr lvl="0"/>
            <a:endParaRPr lang="en-US" dirty="0"/>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p:nvPr>
        </p:nvSpPr>
        <p:spPr>
          <a:xfrm>
            <a:off x="342900" y="4635164"/>
            <a:ext cx="3900854" cy="698500"/>
          </a:xfrm>
        </p:spPr>
        <p:txBody>
          <a:bodyPr/>
          <a:lstStyle>
            <a:lvl1pPr>
              <a:defRPr/>
            </a:lvl1pPr>
          </a:lstStyle>
          <a:p>
            <a:pPr lvl="0"/>
            <a:endParaRPr lang="en-US" dirty="0"/>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p:nvPr>
        </p:nvSpPr>
        <p:spPr>
          <a:xfrm>
            <a:off x="342900" y="5514975"/>
            <a:ext cx="3900854" cy="733425"/>
          </a:xfrm>
        </p:spPr>
        <p:txBody>
          <a:bodyPr/>
          <a:lstStyle>
            <a:lvl1pPr>
              <a:defRPr/>
            </a:lvl1pPr>
          </a:lstStyle>
          <a:p>
            <a:pPr lvl="0"/>
            <a:endParaRPr lang="en-US" dirty="0"/>
          </a:p>
        </p:txBody>
      </p:sp>
      <p:sp>
        <p:nvSpPr>
          <p:cNvPr id="4" name="Content Placeholder 7">
            <a:extLst>
              <a:ext uri="{FF2B5EF4-FFF2-40B4-BE49-F238E27FC236}">
                <a16:creationId xmlns:a16="http://schemas.microsoft.com/office/drawing/2014/main" id="{217E7090-262A-41B4-4012-5D8E5F48BAC5}"/>
              </a:ext>
            </a:extLst>
          </p:cNvPr>
          <p:cNvSpPr>
            <a:spLocks noGrp="1"/>
          </p:cNvSpPr>
          <p:nvPr>
            <p:ph sz="quarter" idx="19"/>
          </p:nvPr>
        </p:nvSpPr>
        <p:spPr>
          <a:xfrm>
            <a:off x="4900246" y="1276710"/>
            <a:ext cx="3900854" cy="612476"/>
          </a:xfrm>
          <a:prstGeom prst="rect">
            <a:avLst/>
          </a:prstGeom>
        </p:spPr>
        <p:txBody>
          <a:bodyPr/>
          <a:lstStyle>
            <a:lvl1pPr>
              <a:defRPr/>
            </a:lvl1pPr>
          </a:lstStyle>
          <a:p>
            <a:pPr lvl="0"/>
            <a:endParaRPr lang="en-US" dirty="0"/>
          </a:p>
        </p:txBody>
      </p:sp>
      <p:sp>
        <p:nvSpPr>
          <p:cNvPr id="10" name="Content Placeholder 8">
            <a:extLst>
              <a:ext uri="{FF2B5EF4-FFF2-40B4-BE49-F238E27FC236}">
                <a16:creationId xmlns:a16="http://schemas.microsoft.com/office/drawing/2014/main" id="{49B0B786-AC1C-665D-F40F-EE25D785497E}"/>
              </a:ext>
            </a:extLst>
          </p:cNvPr>
          <p:cNvSpPr>
            <a:spLocks noGrp="1"/>
          </p:cNvSpPr>
          <p:nvPr>
            <p:ph sz="quarter" idx="20"/>
          </p:nvPr>
        </p:nvSpPr>
        <p:spPr>
          <a:xfrm>
            <a:off x="4900246" y="2070496"/>
            <a:ext cx="3900854" cy="649138"/>
          </a:xfrm>
        </p:spPr>
        <p:txBody>
          <a:bodyPr/>
          <a:lstStyle>
            <a:lvl1pPr>
              <a:defRPr/>
            </a:lvl1pPr>
          </a:lstStyle>
          <a:p>
            <a:pPr lvl="0"/>
            <a:endParaRPr lang="en-US" dirty="0"/>
          </a:p>
        </p:txBody>
      </p:sp>
      <p:sp>
        <p:nvSpPr>
          <p:cNvPr id="12" name="Content Placeholder 9">
            <a:extLst>
              <a:ext uri="{FF2B5EF4-FFF2-40B4-BE49-F238E27FC236}">
                <a16:creationId xmlns:a16="http://schemas.microsoft.com/office/drawing/2014/main" id="{60BD1E1D-F42C-6635-22AC-B1A7CC512C07}"/>
              </a:ext>
            </a:extLst>
          </p:cNvPr>
          <p:cNvSpPr>
            <a:spLocks noGrp="1"/>
          </p:cNvSpPr>
          <p:nvPr>
            <p:ph sz="quarter" idx="21"/>
          </p:nvPr>
        </p:nvSpPr>
        <p:spPr>
          <a:xfrm>
            <a:off x="4900246" y="2900944"/>
            <a:ext cx="3900854" cy="673100"/>
          </a:xfrm>
        </p:spPr>
        <p:txBody>
          <a:bodyPr/>
          <a:lstStyle>
            <a:lvl1pPr>
              <a:defRPr/>
            </a:lvl1pPr>
          </a:lstStyle>
          <a:p>
            <a:pPr lvl="0"/>
            <a:endParaRPr lang="en-US" dirty="0"/>
          </a:p>
        </p:txBody>
      </p:sp>
      <p:sp>
        <p:nvSpPr>
          <p:cNvPr id="14" name="Content Placeholder 10">
            <a:extLst>
              <a:ext uri="{FF2B5EF4-FFF2-40B4-BE49-F238E27FC236}">
                <a16:creationId xmlns:a16="http://schemas.microsoft.com/office/drawing/2014/main" id="{4D8508E1-75C3-7FCD-E068-D0C281B3BAC2}"/>
              </a:ext>
            </a:extLst>
          </p:cNvPr>
          <p:cNvSpPr>
            <a:spLocks noGrp="1"/>
          </p:cNvSpPr>
          <p:nvPr>
            <p:ph sz="quarter" idx="22"/>
          </p:nvPr>
        </p:nvSpPr>
        <p:spPr>
          <a:xfrm>
            <a:off x="4900246" y="3755354"/>
            <a:ext cx="3900854" cy="698500"/>
          </a:xfrm>
        </p:spPr>
        <p:txBody>
          <a:bodyPr/>
          <a:lstStyle>
            <a:lvl1pPr>
              <a:defRPr/>
            </a:lvl1pPr>
          </a:lstStyle>
          <a:p>
            <a:pPr lvl="0"/>
            <a:endParaRPr lang="en-US" dirty="0"/>
          </a:p>
        </p:txBody>
      </p:sp>
      <p:sp>
        <p:nvSpPr>
          <p:cNvPr id="16" name="Content Placeholder 11">
            <a:extLst>
              <a:ext uri="{FF2B5EF4-FFF2-40B4-BE49-F238E27FC236}">
                <a16:creationId xmlns:a16="http://schemas.microsoft.com/office/drawing/2014/main" id="{24074E65-1C43-0A82-6E36-749F635A0D49}"/>
              </a:ext>
            </a:extLst>
          </p:cNvPr>
          <p:cNvSpPr>
            <a:spLocks noGrp="1"/>
          </p:cNvSpPr>
          <p:nvPr>
            <p:ph sz="quarter" idx="23"/>
          </p:nvPr>
        </p:nvSpPr>
        <p:spPr>
          <a:xfrm>
            <a:off x="4900246" y="4635164"/>
            <a:ext cx="3900854" cy="698500"/>
          </a:xfrm>
        </p:spPr>
        <p:txBody>
          <a:bodyPr/>
          <a:lstStyle>
            <a:lvl1pPr>
              <a:defRPr/>
            </a:lvl1pPr>
          </a:lstStyle>
          <a:p>
            <a:pPr lvl="0"/>
            <a:endParaRPr lang="en-US" dirty="0"/>
          </a:p>
        </p:txBody>
      </p:sp>
      <p:sp>
        <p:nvSpPr>
          <p:cNvPr id="17" name="Content Placeholder 12">
            <a:extLst>
              <a:ext uri="{FF2B5EF4-FFF2-40B4-BE49-F238E27FC236}">
                <a16:creationId xmlns:a16="http://schemas.microsoft.com/office/drawing/2014/main" id="{07CA4779-1428-4D9D-E284-2C29DD6D08DB}"/>
              </a:ext>
            </a:extLst>
          </p:cNvPr>
          <p:cNvSpPr>
            <a:spLocks noGrp="1"/>
          </p:cNvSpPr>
          <p:nvPr>
            <p:ph sz="quarter" idx="24"/>
          </p:nvPr>
        </p:nvSpPr>
        <p:spPr>
          <a:xfrm>
            <a:off x="4900246" y="5514975"/>
            <a:ext cx="3900854" cy="733425"/>
          </a:xfrm>
        </p:spPr>
        <p:txBody>
          <a:bodyPr/>
          <a:lstStyle>
            <a:lvl1pPr>
              <a:defRPr/>
            </a:lvl1pPr>
          </a:lstStyle>
          <a:p>
            <a:pPr lvl="0"/>
            <a:endParaRPr lang="en-US" dirty="0"/>
          </a:p>
        </p:txBody>
      </p:sp>
      <p:sp>
        <p:nvSpPr>
          <p:cNvPr id="18" name="Text Placeholder 3">
            <a:extLst>
              <a:ext uri="{FF2B5EF4-FFF2-40B4-BE49-F238E27FC236}">
                <a16:creationId xmlns:a16="http://schemas.microsoft.com/office/drawing/2014/main" id="{04FA2268-6A35-CDB6-0657-C687BEF8D79C}"/>
              </a:ext>
            </a:extLst>
          </p:cNvPr>
          <p:cNvSpPr>
            <a:spLocks noGrp="1"/>
          </p:cNvSpPr>
          <p:nvPr>
            <p:ph type="body" sz="quarter" idx="2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9" name="Text Placeholder 4">
            <a:extLst>
              <a:ext uri="{FF2B5EF4-FFF2-40B4-BE49-F238E27FC236}">
                <a16:creationId xmlns:a16="http://schemas.microsoft.com/office/drawing/2014/main" id="{9D34DFFF-E08D-BB9F-7D9B-1CDA039B9807}"/>
              </a:ext>
            </a:extLst>
          </p:cNvPr>
          <p:cNvSpPr>
            <a:spLocks noGrp="1"/>
          </p:cNvSpPr>
          <p:nvPr>
            <p:ph type="body" sz="quarter" idx="2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20" name="Slide Number Placeholder">
            <a:extLst>
              <a:ext uri="{FF2B5EF4-FFF2-40B4-BE49-F238E27FC236}">
                <a16:creationId xmlns:a16="http://schemas.microsoft.com/office/drawing/2014/main" id="{F71A69A2-5859-E8A7-F0B6-5FCA0A496BFC}"/>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44938529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latin typeface="Arial" panose="020B0604020202020204" pitchFamily="34" charset="0"/>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vl1pPr>
          </a:lstStyle>
          <a:p>
            <a:pPr defTabSz="457200">
              <a:spcBef>
                <a:spcPct val="20000"/>
              </a:spcBef>
              <a:defRPr/>
            </a:pPr>
            <a:r>
              <a:rPr lang="en-US" dirty="0"/>
              <a:t>© McGraw Hill LLC. All rights reserved. No reproduction or distribution without the prior written consent of McGraw Hill LLC.</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Arial" panose="020B0604020202020204" pitchFamily="34" charset="0"/>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443668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latin typeface="Arial" panose="020B0604020202020204" pitchFamily="34" charset="0"/>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vl1pPr>
          </a:lstStyle>
          <a:p>
            <a:pPr defTabSz="457200">
              <a:spcBef>
                <a:spcPct val="20000"/>
              </a:spcBef>
              <a:defRPr/>
            </a:pPr>
            <a:r>
              <a:rPr lang="en-US" dirty="0"/>
              <a:t>© McGraw Hill LLC. All rights reserved. No reproduction or distribution without the prior written consent of McGraw Hill LLC.</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Arial" panose="020B0604020202020204" pitchFamily="34" charset="0"/>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012289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6925710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3" name="Slide Number Placeholder">
            <a:extLst>
              <a:ext uri="{FF2B5EF4-FFF2-40B4-BE49-F238E27FC236}">
                <a16:creationId xmlns:a16="http://schemas.microsoft.com/office/drawing/2014/main" id="{FA117DCA-6A6D-48B9-9002-DA1E4814BF99}"/>
              </a:ext>
            </a:extLst>
          </p:cNvPr>
          <p:cNvSpPr>
            <a:spLocks noGrp="1"/>
          </p:cNvSpPr>
          <p:nvPr>
            <p:ph type="sldNum" sz="quarter" idx="10"/>
          </p:nvPr>
        </p:nvSpPr>
        <p:spPr/>
        <p:txBody>
          <a:bodyPr/>
          <a:lstStyle/>
          <a:p>
            <a:fld id="{68151E55-6873-49E2-B8D5-2F265E6F1973}" type="slidenum">
              <a:rPr lang="en-US" smtClean="0"/>
              <a:pPr/>
              <a:t>‹#›</a:t>
            </a:fld>
            <a:endParaRPr lang="en-US" dirty="0"/>
          </a:p>
        </p:txBody>
      </p:sp>
      <p:sp>
        <p:nvSpPr>
          <p:cNvPr id="5" name="Content Placeholder">
            <a:extLst>
              <a:ext uri="{FF2B5EF4-FFF2-40B4-BE49-F238E27FC236}">
                <a16:creationId xmlns:a16="http://schemas.microsoft.com/office/drawing/2014/main"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p14="http://schemas.microsoft.com/office/powerpoint/2010/main" val="44541601"/>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8296"/>
            <a:ext cx="7562088" cy="676656"/>
          </a:xfrm>
          <a:prstGeom prst="rect">
            <a:avLst/>
          </a:prstGeom>
        </p:spPr>
        <p:txBody>
          <a:bodyPr anchor="ctr"/>
          <a:lstStyle>
            <a:lvl1pPr algn="l">
              <a:defRPr>
                <a:latin typeface="Arial" panose="020B0604020202020204" pitchFamily="34" charset="0"/>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3802094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8" name="Return to main slide Link 1">
            <a:extLst>
              <a:ext uri="{FF2B5EF4-FFF2-40B4-BE49-F238E27FC236}">
                <a16:creationId xmlns:a16="http://schemas.microsoft.com/office/drawing/2014/main" id="{CA8931B4-D4B5-E0CD-32BB-AC6D28442CF4}"/>
              </a:ext>
            </a:extLst>
          </p:cNvPr>
          <p:cNvSpPr>
            <a:spLocks noGrp="1"/>
          </p:cNvSpPr>
          <p:nvPr>
            <p:ph type="body" sz="quarter" idx="16" hasCustomPrompt="1"/>
          </p:nvPr>
        </p:nvSpPr>
        <p:spPr>
          <a:xfrm>
            <a:off x="3081338" y="1068388"/>
            <a:ext cx="2981325"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lvl="0" algn="ctr"/>
            <a:r>
              <a:rPr lang="en-US" dirty="0"/>
              <a:t>Return to parent-slide containing images.</a:t>
            </a:r>
          </a:p>
        </p:txBody>
      </p:sp>
      <p:sp>
        <p:nvSpPr>
          <p:cNvPr id="10" name="Content Placeholder 9">
            <a:extLst>
              <a:ext uri="{FF2B5EF4-FFF2-40B4-BE49-F238E27FC236}">
                <a16:creationId xmlns:a16="http://schemas.microsoft.com/office/drawing/2014/main" id="{73626CFD-2963-C1FF-579E-726768F60547}"/>
              </a:ext>
            </a:extLst>
          </p:cNvPr>
          <p:cNvSpPr>
            <a:spLocks noGrp="1"/>
          </p:cNvSpPr>
          <p:nvPr>
            <p:ph sz="quarter" idx="17" hasCustomPrompt="1"/>
          </p:nvPr>
        </p:nvSpPr>
        <p:spPr/>
        <p:txBody>
          <a:bodyPr/>
          <a:lstStyle>
            <a:lvl1pPr>
              <a:defRPr>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stStyle>
          <a:p>
            <a:pPr lvl="0"/>
            <a:r>
              <a:rPr lang="en-US" dirty="0"/>
              <a:t>Slide Content</a:t>
            </a:r>
          </a:p>
          <a:p>
            <a:pPr lvl="1"/>
            <a:r>
              <a:rPr lang="en-US" dirty="0"/>
              <a:t>Second level</a:t>
            </a:r>
          </a:p>
          <a:p>
            <a:pPr lvl="2"/>
            <a:r>
              <a:rPr lang="en-US" dirty="0"/>
              <a:t>Third level</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 name="Return to main slide Link 2">
            <a:extLst>
              <a:ext uri="{FF2B5EF4-FFF2-40B4-BE49-F238E27FC236}">
                <a16:creationId xmlns:a16="http://schemas.microsoft.com/office/drawing/2014/main" id="{162BB7A2-838E-4F41-55FD-C715383EE3E2}"/>
              </a:ext>
            </a:extLst>
          </p:cNvPr>
          <p:cNvSpPr>
            <a:spLocks noGrp="1"/>
          </p:cNvSpPr>
          <p:nvPr>
            <p:ph type="body" sz="quarter" idx="18" hasCustomPrompt="1"/>
          </p:nvPr>
        </p:nvSpPr>
        <p:spPr>
          <a:xfrm>
            <a:off x="3081528" y="6354763"/>
            <a:ext cx="2980944"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132227563"/>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1752"/>
            <a:ext cx="8458200" cy="676656"/>
          </a:xfrm>
          <a:prstGeom prst="rect">
            <a:avLst/>
          </a:prstGeom>
        </p:spPr>
        <p:txBody>
          <a:bodyPr anchor="ctr">
            <a:normAutofit/>
          </a:bodyPr>
          <a:lstStyle>
            <a:lvl1pPr>
              <a:defRPr sz="2400"/>
            </a:lvl1pPr>
          </a:lstStyle>
          <a:p>
            <a:r>
              <a:rPr lang="en-US" dirty="0"/>
              <a:t>Slide Title</a:t>
            </a:r>
          </a:p>
        </p:txBody>
      </p:sp>
      <p:sp>
        <p:nvSpPr>
          <p:cNvPr id="4" name="Return to main slide Link 1">
            <a:extLst>
              <a:ext uri="{FF2B5EF4-FFF2-40B4-BE49-F238E27FC236}">
                <a16:creationId xmlns:a16="http://schemas.microsoft.com/office/drawing/2014/main" id="{F26EDF14-B2E9-BF97-26C7-B5361587CB5A}"/>
              </a:ext>
            </a:extLst>
          </p:cNvPr>
          <p:cNvSpPr>
            <a:spLocks noGrp="1"/>
          </p:cNvSpPr>
          <p:nvPr>
            <p:ph type="body" sz="quarter" idx="17" hasCustomPrompt="1"/>
          </p:nvPr>
        </p:nvSpPr>
        <p:spPr>
          <a:xfrm>
            <a:off x="3081528" y="1069848"/>
            <a:ext cx="2980944"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12" name="Image Identifier 1">
            <a:extLst>
              <a:ext uri="{FF2B5EF4-FFF2-40B4-BE49-F238E27FC236}">
                <a16:creationId xmlns:a16="http://schemas.microsoft.com/office/drawing/2014/main" id="{66FC4F3D-1006-001F-E3E1-34E8D98BCCA6}"/>
              </a:ext>
            </a:extLst>
          </p:cNvPr>
          <p:cNvSpPr>
            <a:spLocks noGrp="1"/>
          </p:cNvSpPr>
          <p:nvPr>
            <p:ph type="body" sz="quarter" idx="18" hasCustomPrompt="1"/>
          </p:nvPr>
        </p:nvSpPr>
        <p:spPr>
          <a:xfrm>
            <a:off x="342900" y="1410562"/>
            <a:ext cx="4078224" cy="393700"/>
          </a:xfrm>
        </p:spPr>
        <p:txBody>
          <a:bodyPr/>
          <a:lstStyle/>
          <a:p>
            <a:pPr lvl="0"/>
            <a:r>
              <a:rPr lang="en-US" dirty="0"/>
              <a:t>Image Identifier 1</a:t>
            </a:r>
          </a:p>
        </p:txBody>
      </p:sp>
      <p:sp>
        <p:nvSpPr>
          <p:cNvPr id="14" name="Content Placeholder 1">
            <a:extLst>
              <a:ext uri="{FF2B5EF4-FFF2-40B4-BE49-F238E27FC236}">
                <a16:creationId xmlns:a16="http://schemas.microsoft.com/office/drawing/2014/main" id="{AD34AB29-6F3A-C82E-2112-A29AFE3E8783}"/>
              </a:ext>
            </a:extLst>
          </p:cNvPr>
          <p:cNvSpPr>
            <a:spLocks noGrp="1"/>
          </p:cNvSpPr>
          <p:nvPr>
            <p:ph sz="quarter" idx="19" hasCustomPrompt="1"/>
          </p:nvPr>
        </p:nvSpPr>
        <p:spPr>
          <a:xfrm>
            <a:off x="342900" y="1929384"/>
            <a:ext cx="4076700" cy="4314825"/>
          </a:xfrm>
        </p:spPr>
        <p:txBody>
          <a:bodyPr/>
          <a:lstStyle/>
          <a:p>
            <a:pPr lvl="0"/>
            <a:r>
              <a:rPr lang="en-US" dirty="0"/>
              <a:t>Slide Content</a:t>
            </a:r>
          </a:p>
          <a:p>
            <a:pPr lvl="1"/>
            <a:r>
              <a:rPr lang="en-US" dirty="0"/>
              <a:t>Second level</a:t>
            </a:r>
          </a:p>
          <a:p>
            <a:pPr lvl="2"/>
            <a:r>
              <a:rPr lang="en-US" dirty="0"/>
              <a:t>Third level</a:t>
            </a:r>
          </a:p>
        </p:txBody>
      </p:sp>
      <p:sp>
        <p:nvSpPr>
          <p:cNvPr id="16" name="Image Identifier 2">
            <a:extLst>
              <a:ext uri="{FF2B5EF4-FFF2-40B4-BE49-F238E27FC236}">
                <a16:creationId xmlns:a16="http://schemas.microsoft.com/office/drawing/2014/main" id="{91F14EE4-57B2-80F8-F97F-8F90727CD808}"/>
              </a:ext>
            </a:extLst>
          </p:cNvPr>
          <p:cNvSpPr>
            <a:spLocks noGrp="1"/>
          </p:cNvSpPr>
          <p:nvPr>
            <p:ph type="body" sz="quarter" idx="20" hasCustomPrompt="1"/>
          </p:nvPr>
        </p:nvSpPr>
        <p:spPr>
          <a:xfrm>
            <a:off x="4727448" y="1404938"/>
            <a:ext cx="4078224" cy="393192"/>
          </a:xfrm>
        </p:spPr>
        <p:txBody>
          <a:bodyPr/>
          <a:lstStyle/>
          <a:p>
            <a:pPr lvl="0"/>
            <a:r>
              <a:rPr lang="en-US" dirty="0"/>
              <a:t>Image Identifier 2</a:t>
            </a:r>
          </a:p>
        </p:txBody>
      </p:sp>
      <p:sp>
        <p:nvSpPr>
          <p:cNvPr id="18" name="Content Placeholder 2">
            <a:extLst>
              <a:ext uri="{FF2B5EF4-FFF2-40B4-BE49-F238E27FC236}">
                <a16:creationId xmlns:a16="http://schemas.microsoft.com/office/drawing/2014/main" id="{A10A15B6-CA9D-727F-1B00-62A32964057D}"/>
              </a:ext>
            </a:extLst>
          </p:cNvPr>
          <p:cNvSpPr>
            <a:spLocks noGrp="1"/>
          </p:cNvSpPr>
          <p:nvPr>
            <p:ph sz="quarter" idx="21" hasCustomPrompt="1"/>
          </p:nvPr>
        </p:nvSpPr>
        <p:spPr>
          <a:xfrm>
            <a:off x="4727448" y="1929384"/>
            <a:ext cx="4078224" cy="4314825"/>
          </a:xfrm>
        </p:spPr>
        <p:txBody>
          <a:bodyPr/>
          <a:lstStyle/>
          <a:p>
            <a:pPr lvl="0"/>
            <a:r>
              <a:rPr lang="en-US" dirty="0"/>
              <a:t>Slide Content 2</a:t>
            </a:r>
          </a:p>
          <a:p>
            <a:pPr lvl="1"/>
            <a:r>
              <a:rPr lang="en-US" dirty="0"/>
              <a:t>Second level</a:t>
            </a:r>
          </a:p>
          <a:p>
            <a:pPr lvl="2"/>
            <a:r>
              <a:rPr lang="en-US" dirty="0"/>
              <a:t>Third level</a:t>
            </a:r>
          </a:p>
        </p:txBody>
      </p:sp>
      <p:sp>
        <p:nvSpPr>
          <p:cNvPr id="19" name="Return to main slide Link 2">
            <a:extLst>
              <a:ext uri="{FF2B5EF4-FFF2-40B4-BE49-F238E27FC236}">
                <a16:creationId xmlns:a16="http://schemas.microsoft.com/office/drawing/2014/main" id="{3984A342-B272-A827-160E-66826A20DB1A}"/>
              </a:ext>
            </a:extLst>
          </p:cNvPr>
          <p:cNvSpPr>
            <a:spLocks noGrp="1"/>
          </p:cNvSpPr>
          <p:nvPr>
            <p:ph type="body" sz="quarter" idx="22" hasCustomPrompt="1"/>
          </p:nvPr>
        </p:nvSpPr>
        <p:spPr>
          <a:xfrm>
            <a:off x="3081528" y="6355080"/>
            <a:ext cx="2980944"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95396362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lgn="ctr">
              <a:defRPr sz="2400"/>
            </a:lvl1pPr>
          </a:lstStyle>
          <a:p>
            <a:r>
              <a:rPr lang="en-US" dirty="0"/>
              <a:t>Slide Title</a:t>
            </a:r>
          </a:p>
        </p:txBody>
      </p:sp>
      <p:sp>
        <p:nvSpPr>
          <p:cNvPr id="8" name="Return to main slide Link 1">
            <a:extLst>
              <a:ext uri="{FF2B5EF4-FFF2-40B4-BE49-F238E27FC236}">
                <a16:creationId xmlns:a16="http://schemas.microsoft.com/office/drawing/2014/main" id="{CA8931B4-D4B5-E0CD-32BB-AC6D28442CF4}"/>
              </a:ext>
            </a:extLst>
          </p:cNvPr>
          <p:cNvSpPr>
            <a:spLocks noGrp="1"/>
          </p:cNvSpPr>
          <p:nvPr>
            <p:ph type="body" sz="quarter" idx="16" hasCustomPrompt="1"/>
          </p:nvPr>
        </p:nvSpPr>
        <p:spPr>
          <a:xfrm>
            <a:off x="3081338" y="1068388"/>
            <a:ext cx="2981325"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lvl="0" algn="ctr"/>
            <a:r>
              <a:rPr lang="en-US" dirty="0"/>
              <a:t>Return to parent-slide containing images.</a:t>
            </a:r>
          </a:p>
        </p:txBody>
      </p:sp>
      <p:sp>
        <p:nvSpPr>
          <p:cNvPr id="10" name="Content Placeholder 9">
            <a:extLst>
              <a:ext uri="{FF2B5EF4-FFF2-40B4-BE49-F238E27FC236}">
                <a16:creationId xmlns:a16="http://schemas.microsoft.com/office/drawing/2014/main" id="{73626CFD-2963-C1FF-579E-726768F60547}"/>
              </a:ext>
            </a:extLst>
          </p:cNvPr>
          <p:cNvSpPr>
            <a:spLocks noGrp="1"/>
          </p:cNvSpPr>
          <p:nvPr>
            <p:ph sz="quarter" idx="17" hasCustomPrompt="1"/>
          </p:nvPr>
        </p:nvSpPr>
        <p:spPr/>
        <p:txBody>
          <a:bodyPr/>
          <a:lstStyle>
            <a:lvl1pPr>
              <a:defRPr>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stStyle>
          <a:p>
            <a:pPr lvl="0"/>
            <a:r>
              <a:rPr lang="en-US" dirty="0"/>
              <a:t>Slide Content</a:t>
            </a:r>
          </a:p>
          <a:p>
            <a:pPr lvl="1"/>
            <a:r>
              <a:rPr lang="en-US" dirty="0"/>
              <a:t>Second level</a:t>
            </a:r>
          </a:p>
          <a:p>
            <a:pPr lvl="2"/>
            <a:r>
              <a:rPr lang="en-US" dirty="0"/>
              <a:t>Third level</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 name="Return to main slide Link 2">
            <a:extLst>
              <a:ext uri="{FF2B5EF4-FFF2-40B4-BE49-F238E27FC236}">
                <a16:creationId xmlns:a16="http://schemas.microsoft.com/office/drawing/2014/main" id="{162BB7A2-838E-4F41-55FD-C715383EE3E2}"/>
              </a:ext>
            </a:extLst>
          </p:cNvPr>
          <p:cNvSpPr>
            <a:spLocks noGrp="1"/>
          </p:cNvSpPr>
          <p:nvPr>
            <p:ph type="body" sz="quarter" idx="18" hasCustomPrompt="1"/>
          </p:nvPr>
        </p:nvSpPr>
        <p:spPr>
          <a:xfrm>
            <a:off x="3081528" y="6354763"/>
            <a:ext cx="2980944"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146865820"/>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0.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2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24.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latin typeface="Arial" panose="020B0604020202020204" pitchFamily="34" charset="0"/>
            </a:endParaRPr>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pPr defTabSz="457200">
              <a:spcBef>
                <a:spcPct val="20000"/>
              </a:spcBef>
              <a:defRPr/>
            </a:pPr>
            <a:r>
              <a:rPr lang="en-US" dirty="0"/>
              <a:t>Add long copyright</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panose="020B0604020202020204" pitchFamily="34" charset="0"/>
            </a:endParaRPr>
          </a:p>
        </p:txBody>
      </p:sp>
    </p:spTree>
    <p:extLst>
      <p:ext uri="{BB962C8B-B14F-4D97-AF65-F5344CB8AC3E}">
        <p14:creationId xmlns:p14="http://schemas.microsoft.com/office/powerpoint/2010/main"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40" normalizeH="0" baseline="0" noProof="0" dirty="0">
                <a:ln>
                  <a:noFill/>
                </a:ln>
                <a:solidFill>
                  <a:srgbClr val="000000"/>
                </a:solidFill>
                <a:effectLst/>
                <a:uLnTx/>
                <a:uFillTx/>
                <a:latin typeface="+mj-lt"/>
                <a:ea typeface="Calibri" panose="020F0502020204030204" pitchFamily="34" charset="0"/>
                <a:cs typeface="Arial" panose="020B0604020202020204" pitchFamily="34" charset="0"/>
              </a:rPr>
              <a:t>Because learning changes everything.</a:t>
            </a:r>
            <a:r>
              <a:rPr kumimoji="0" lang="en-US" sz="1050" b="0" i="0" u="none" strike="noStrike" kern="1200" cap="none" spc="40" normalizeH="0" baseline="60000" noProof="0" dirty="0">
                <a:ln>
                  <a:noFill/>
                </a:ln>
                <a:solidFill>
                  <a:srgbClr val="000000"/>
                </a:solidFill>
                <a:effectLst/>
                <a:uLnTx/>
                <a:uFillTx/>
                <a:latin typeface="+mj-lt"/>
                <a:ea typeface="Calibri" panose="020F0502020204030204" pitchFamily="34" charset="0"/>
                <a:cs typeface="Arial" panose="020B0604020202020204" pitchFamily="34" charset="0"/>
              </a:rPr>
              <a:t>®</a:t>
            </a:r>
            <a:endParaRPr kumimoji="0" lang="en-US" sz="1600" b="0" i="0" u="none" strike="noStrike" kern="1200" cap="none" spc="40" normalizeH="0" baseline="60000" noProof="0" dirty="0">
              <a:ln>
                <a:noFill/>
              </a:ln>
              <a:solidFill>
                <a:srgbClr val="000000"/>
              </a:solidFill>
              <a:effectLst/>
              <a:uLnTx/>
              <a:uFillTx/>
              <a:latin typeface="+mj-lt"/>
              <a:ea typeface="+mn-ea"/>
              <a:cs typeface="Arial" panose="020B0604020202020204" pitchFamily="34" charset="0"/>
            </a:endParaRPr>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Add long copyright</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62864067"/>
      </p:ext>
    </p:extLst>
  </p:cSld>
  <p:clrMap bg1="lt1" tx1="dk1" bg2="lt2" tx2="dk2" accent1="accent1" accent2="accent2" accent3="accent3" accent4="accent4" accent5="accent5" accent6="accent6" hlink="hlink" folHlink="folHlink"/>
  <p:sldLayoutIdLst>
    <p:sldLayoutId id="2147483709" r:id="rId1"/>
    <p:sldLayoutId id="2147483719"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88156470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9" r:id="rId3"/>
    <p:sldLayoutId id="2147483695" r:id="rId4"/>
    <p:sldLayoutId id="2147483696" r:id="rId5"/>
    <p:sldLayoutId id="2147483697" r:id="rId6"/>
  </p:sldLayoutIdLst>
  <p:hf hd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292608"/>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59518"/>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6186"/>
            <a:ext cx="355840" cy="180170"/>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4141302712"/>
      </p:ext>
    </p:extLst>
  </p:cSld>
  <p:clrMap bg1="lt1" tx1="dk1" bg2="lt2" tx2="dk2" accent1="accent1" accent2="accent2" accent3="accent3" accent4="accent4" accent5="accent5" accent6="accent6" hlink="hlink" folHlink="folHlink"/>
  <p:sldLayoutIdLst>
    <p:sldLayoutId id="2147483711" r:id="rId1"/>
    <p:sldLayoutId id="2147483726" r:id="rId2"/>
    <p:sldLayoutId id="2147483713" r:id="rId3"/>
    <p:sldLayoutId id="2147483714" r:id="rId4"/>
    <p:sldLayoutId id="2147483715" r:id="rId5"/>
    <p:sldLayoutId id="2147483716" r:id="rId6"/>
    <p:sldLayoutId id="2147483717" r:id="rId7"/>
  </p:sldLayoutIdLst>
  <p:hf hdr="0" dt="0"/>
  <p:txStyles>
    <p:titleStyle>
      <a:lvl1pPr algn="ctr" defTabSz="914400" rtl="0" eaLnBrk="1" latinLnBrk="0" hangingPunct="1">
        <a:lnSpc>
          <a:spcPct val="90000"/>
        </a:lnSpc>
        <a:spcBef>
          <a:spcPct val="0"/>
        </a:spcBef>
        <a:buNone/>
        <a:defRPr sz="32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694944" indent="-347472"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84" userDrawn="1">
          <p15:clr>
            <a:srgbClr val="F26B43"/>
          </p15:clr>
        </p15:guide>
        <p15:guide id="10" orient="horz" pos="624">
          <p15:clr>
            <a:srgbClr val="F26B43"/>
          </p15:clr>
        </p15:guide>
        <p15:guide id="11" orient="horz" pos="4104">
          <p15:clr>
            <a:srgbClr val="F26B43"/>
          </p15:clr>
        </p15:guide>
        <p15:guide id="12" orient="horz" pos="888" userDrawn="1">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r>
              <a:rPr lang="en-US" dirty="0"/>
              <a:t>Add long copyright line here</a:t>
            </a:r>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Tree>
    <p:extLst>
      <p:ext uri="{BB962C8B-B14F-4D97-AF65-F5344CB8AC3E}">
        <p14:creationId xmlns:p14="http://schemas.microsoft.com/office/powerpoint/2010/main" val="2437998185"/>
      </p:ext>
    </p:extLst>
  </p:cSld>
  <p:clrMap bg1="lt1" tx1="dk1" bg2="lt2" tx2="dk2" accent1="accent1" accent2="accent2" accent3="accent3" accent4="accent4" accent5="accent5" accent6="accent6" hlink="hlink" folHlink="folHlink"/>
  <p:sldLayoutIdLst>
    <p:sldLayoutId id="2147483685"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r>
              <a:rPr lang="en-US" dirty="0"/>
              <a:t>Add long copyright line here</a:t>
            </a:r>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Tree>
    <p:extLst>
      <p:ext uri="{BB962C8B-B14F-4D97-AF65-F5344CB8AC3E}">
        <p14:creationId xmlns:p14="http://schemas.microsoft.com/office/powerpoint/2010/main" val="4161700014"/>
      </p:ext>
    </p:extLst>
  </p:cSld>
  <p:clrMap bg1="lt1" tx1="dk1" bg2="lt2" tx2="dk2" accent1="accent1" accent2="accent2" accent3="accent3" accent4="accent4" accent5="accent5" accent6="accent6" hlink="hlink" folHlink="folHlink"/>
  <p:sldLayoutIdLst>
    <p:sldLayoutId id="2147483721"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 name="Short Copyright">
            <a:extLst>
              <a:ext uri="{FF2B5EF4-FFF2-40B4-BE49-F238E27FC236}">
                <a16:creationId xmlns:a16="http://schemas.microsoft.com/office/drawing/2014/main" id="{6EEAB28B-89F8-278D-EEE6-8AEF2EAF1733}"/>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37202" y="6682314"/>
            <a:ext cx="342900" cy="143831"/>
          </a:xfrm>
          <a:prstGeom prst="rect">
            <a:avLst/>
          </a:prstGeom>
        </p:spPr>
        <p:txBody>
          <a:bodyPr vert="horz" lIns="45720" tIns="45720" rIns="45720" bIns="45720" rtlCol="0" anchor="ctr"/>
          <a:lstStyle>
            <a:lvl1pPr algn="r">
              <a:defRPr lang="en-US" sz="800" smtClean="0">
                <a:solidFill>
                  <a:schemeClr val="tx1"/>
                </a:solidFill>
                <a:latin typeface="Arial" panose="020B0604020202020204" pitchFamily="34" charset="0"/>
              </a:defRPr>
            </a:lvl1pPr>
          </a:lstStyle>
          <a:p>
            <a:fld id="{68151E55-6873-49E2-B8D5-2F265E6F1973}" type="slidenum">
              <a:rPr lang="en-US" smtClean="0"/>
              <a:pPr/>
              <a:t>‹#›</a:t>
            </a:fld>
            <a:endParaRPr lang="en-US" dirty="0"/>
          </a:p>
        </p:txBody>
      </p:sp>
      <p:grpSp>
        <p:nvGrpSpPr>
          <p:cNvPr id="6" name="MGH Shape">
            <a:extLst>
              <a:ext uri="{FF2B5EF4-FFF2-40B4-BE49-F238E27FC236}">
                <a16:creationId xmlns:a16="http://schemas.microsoft.com/office/drawing/2014/main" id="{B719ECBD-8119-4217-9D58-2638FA4365C1}"/>
              </a:ext>
              <a:ext uri="{C183D7F6-B498-43B3-948B-1728B52AA6E4}">
                <adec:decorative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0" name="Freeform 12">
              <a:extLst>
                <a:ext uri="{FF2B5EF4-FFF2-40B4-BE49-F238E27FC236}">
                  <a16:creationId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1" name="Freeform 13">
              <a:extLst>
                <a:ext uri="{FF2B5EF4-FFF2-40B4-BE49-F238E27FC236}">
                  <a16:creationId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gr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Tree>
    <p:extLst>
      <p:ext uri="{BB962C8B-B14F-4D97-AF65-F5344CB8AC3E}">
        <p14:creationId xmlns:p14="http://schemas.microsoft.com/office/powerpoint/2010/main" val="3690558099"/>
      </p:ext>
    </p:extLst>
  </p:cSld>
  <p:clrMap bg1="lt1" tx1="dk1" bg2="lt2" tx2="dk2" accent1="accent1" accent2="accent2" accent3="accent3" accent4="accent4" accent5="accent5" accent6="accent6" hlink="hlink" folHlink="folHlink"/>
  <p:sldLayoutIdLst>
    <p:sldLayoutId id="2147483690" r:id="rId1"/>
    <p:sldLayoutId id="2147483698"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 name="Short Copyright">
            <a:extLst>
              <a:ext uri="{FF2B5EF4-FFF2-40B4-BE49-F238E27FC236}">
                <a16:creationId xmlns:a16="http://schemas.microsoft.com/office/drawing/2014/main" id="{6EEAB28B-89F8-278D-EEE6-8AEF2EAF1733}"/>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37202" y="6682314"/>
            <a:ext cx="342900" cy="143831"/>
          </a:xfrm>
          <a:prstGeom prst="rect">
            <a:avLst/>
          </a:prstGeom>
        </p:spPr>
        <p:txBody>
          <a:bodyPr vert="horz" lIns="45720" tIns="45720" rIns="45720" bIns="45720" rtlCol="0" anchor="ctr"/>
          <a:lstStyle>
            <a:lvl1pPr algn="r">
              <a:defRPr lang="en-US" sz="800" smtClean="0">
                <a:solidFill>
                  <a:schemeClr val="tx1"/>
                </a:solidFill>
                <a:latin typeface="Arial" panose="020B0604020202020204" pitchFamily="34" charset="0"/>
              </a:defRPr>
            </a:lvl1pPr>
          </a:lstStyle>
          <a:p>
            <a:fld id="{68151E55-6873-49E2-B8D5-2F265E6F1973}" type="slidenum">
              <a:rPr lang="en-US" smtClean="0"/>
              <a:pPr/>
              <a:t>‹#›</a:t>
            </a:fld>
            <a:endParaRPr lang="en-US" dirty="0"/>
          </a:p>
        </p:txBody>
      </p:sp>
      <p:grpSp>
        <p:nvGrpSpPr>
          <p:cNvPr id="6" name="MGH Shape">
            <a:extLst>
              <a:ext uri="{FF2B5EF4-FFF2-40B4-BE49-F238E27FC236}">
                <a16:creationId xmlns:a16="http://schemas.microsoft.com/office/drawing/2014/main" id="{B719ECBD-8119-4217-9D58-2638FA4365C1}"/>
              </a:ext>
              <a:ext uri="{C183D7F6-B498-43B3-948B-1728B52AA6E4}">
                <adec:decorative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0" name="Freeform 12">
              <a:extLst>
                <a:ext uri="{FF2B5EF4-FFF2-40B4-BE49-F238E27FC236}">
                  <a16:creationId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1" name="Freeform 13">
              <a:extLst>
                <a:ext uri="{FF2B5EF4-FFF2-40B4-BE49-F238E27FC236}">
                  <a16:creationId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rgbClr val="E5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gr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Tree>
    <p:extLst>
      <p:ext uri="{BB962C8B-B14F-4D97-AF65-F5344CB8AC3E}">
        <p14:creationId xmlns:p14="http://schemas.microsoft.com/office/powerpoint/2010/main" val="1968817746"/>
      </p:ext>
    </p:extLst>
  </p:cSld>
  <p:clrMap bg1="lt1" tx1="dk1" bg2="lt2" tx2="dk2" accent1="accent1" accent2="accent2" accent3="accent3" accent4="accent4" accent5="accent5" accent6="accent6" hlink="hlink" folHlink="folHlink"/>
  <p:sldLayoutIdLst>
    <p:sldLayoutId id="2147483723" r:id="rId1"/>
  </p:sldLayoutIdLst>
  <p:hf hdr="0" dt="0"/>
  <p:txStyles>
    <p:titleStyle>
      <a:lvl1pPr algn="ctr"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6" name="Short Copyright">
            <a:extLst>
              <a:ext uri="{FF2B5EF4-FFF2-40B4-BE49-F238E27FC236}">
                <a16:creationId xmlns:a16="http://schemas.microsoft.com/office/drawing/2014/main" id="{35F4AB37-B86D-2722-F85E-8A9C9ECEF0B6}"/>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2924093042"/>
      </p:ext>
    </p:extLst>
  </p:cSld>
  <p:clrMap bg1="lt1" tx1="dk1" bg2="lt2" tx2="dk2" accent1="accent1" accent2="accent2" accent3="accent3" accent4="accent4" accent5="accent5" accent6="accent6" hlink="hlink" folHlink="folHlink"/>
  <p:sldLayoutIdLst>
    <p:sldLayoutId id="2147483704" r:id="rId1"/>
    <p:sldLayoutId id="2147483705"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6" name="Short Copyright">
            <a:extLst>
              <a:ext uri="{FF2B5EF4-FFF2-40B4-BE49-F238E27FC236}">
                <a16:creationId xmlns:a16="http://schemas.microsoft.com/office/drawing/2014/main" id="{35F4AB37-B86D-2722-F85E-8A9C9ECEF0B6}"/>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3570615272"/>
      </p:ext>
    </p:extLst>
  </p:cSld>
  <p:clrMap bg1="lt1" tx1="dk1" bg2="lt2" tx2="dk2" accent1="accent1" accent2="accent2" accent3="accent3" accent4="accent4" accent5="accent5" accent6="accent6" hlink="hlink" folHlink="folHlink"/>
  <p:sldLayoutIdLst>
    <p:sldLayoutId id="2147483725" r:id="rId1"/>
  </p:sldLayoutIdLst>
  <p:hf hdr="0" dt="0"/>
  <p:txStyles>
    <p:titleStyle>
      <a:lvl1pPr algn="ctr"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694944" indent="-347472"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1.bin"/><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oleObject" Target="../embeddings/oleObject2.bin"/><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279CE-16E6-045C-72B0-908B774B350D}"/>
              </a:ext>
            </a:extLst>
          </p:cNvPr>
          <p:cNvSpPr>
            <a:spLocks noGrp="1"/>
          </p:cNvSpPr>
          <p:nvPr>
            <p:ph type="ctrTitle"/>
          </p:nvPr>
        </p:nvSpPr>
        <p:spPr/>
        <p:txBody>
          <a:bodyPr/>
          <a:lstStyle/>
          <a:p>
            <a:r>
              <a:rPr kumimoji="0" lang="en-US" sz="2800" b="1" i="0" u="none" strike="noStrike" kern="1200" cap="none" spc="0" normalizeH="0" baseline="0" noProof="0" dirty="0">
                <a:ln>
                  <a:noFill/>
                </a:ln>
                <a:solidFill>
                  <a:srgbClr val="FFFFFF"/>
                </a:solidFill>
                <a:effectLst/>
                <a:uLnTx/>
                <a:uFillTx/>
                <a:latin typeface="Arial" panose="020B0604020202020204"/>
                <a:ea typeface="+mj-ea"/>
                <a:cs typeface="+mj-cs"/>
              </a:rPr>
              <a:t>Chapter 7</a:t>
            </a:r>
            <a:endParaRPr lang="en-US" sz="2800" dirty="0"/>
          </a:p>
        </p:txBody>
      </p:sp>
      <p:sp>
        <p:nvSpPr>
          <p:cNvPr id="3" name="Subtitle 2">
            <a:extLst>
              <a:ext uri="{FF2B5EF4-FFF2-40B4-BE49-F238E27FC236}">
                <a16:creationId xmlns:a16="http://schemas.microsoft.com/office/drawing/2014/main" id="{06A63EFF-5C2B-A876-E991-28B32C0B18BE}"/>
              </a:ext>
            </a:extLst>
          </p:cNvPr>
          <p:cNvSpPr>
            <a:spLocks noGrp="1"/>
          </p:cNvSpPr>
          <p:nvPr>
            <p:ph type="subTitle" idx="1"/>
          </p:nvPr>
        </p:nvSpPr>
        <p:spPr/>
        <p:txBody>
          <a:body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i="0" u="none" strike="noStrike" kern="1200" cap="none" spc="0" normalizeH="0" baseline="0" noProof="0" dirty="0">
                <a:ln>
                  <a:noFill/>
                </a:ln>
                <a:solidFill>
                  <a:srgbClr val="FFFFFF"/>
                </a:solidFill>
                <a:effectLst/>
                <a:uLnTx/>
                <a:uFillTx/>
                <a:latin typeface="Arial" panose="020B0604020202020204"/>
                <a:ea typeface="+mn-ea"/>
                <a:cs typeface="+mn-cs"/>
              </a:rPr>
              <a:t>Thinking</a:t>
            </a:r>
            <a:r>
              <a:rPr lang="en-US" dirty="0">
                <a:solidFill>
                  <a:srgbClr val="FFFFFF"/>
                </a:solidFill>
                <a:latin typeface="Arial" panose="020B0604020202020204"/>
              </a:rPr>
              <a:t> and</a:t>
            </a:r>
            <a:r>
              <a:rPr kumimoji="0" lang="en-US" i="0" u="none" strike="noStrike" kern="1200" cap="none" spc="0" normalizeH="0" baseline="0" noProof="0" dirty="0">
                <a:ln>
                  <a:noFill/>
                </a:ln>
                <a:solidFill>
                  <a:srgbClr val="FFFFFF"/>
                </a:solidFill>
                <a:effectLst/>
                <a:uLnTx/>
                <a:uFillTx/>
                <a:latin typeface="Arial" panose="020B0604020202020204"/>
                <a:ea typeface="+mn-ea"/>
                <a:cs typeface="+mn-cs"/>
              </a:rPr>
              <a:t> Intelligence</a:t>
            </a:r>
          </a:p>
        </p:txBody>
      </p:sp>
      <p:sp>
        <p:nvSpPr>
          <p:cNvPr id="4" name="Footer Placeholder 3">
            <a:extLst>
              <a:ext uri="{FF2B5EF4-FFF2-40B4-BE49-F238E27FC236}">
                <a16:creationId xmlns:a16="http://schemas.microsoft.com/office/drawing/2014/main" id="{C4F6C3D5-F4BC-9D11-3B1F-7270A88EACA7}"/>
              </a:ext>
            </a:extLst>
          </p:cNvPr>
          <p:cNvSpPr>
            <a:spLocks noGrp="1"/>
          </p:cNvSpPr>
          <p:nvPr>
            <p:ph type="ftr" sz="quarter" idx="11"/>
          </p:nvPr>
        </p:nvSpPr>
        <p:spPr/>
        <p:txBody>
          <a:body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spTree>
    <p:extLst>
      <p:ext uri="{BB962C8B-B14F-4D97-AF65-F5344CB8AC3E}">
        <p14:creationId xmlns:p14="http://schemas.microsoft.com/office/powerpoint/2010/main" val="1288734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MODULE 21—Thinking</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91699"/>
            <a:ext cx="8458200" cy="4971691"/>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What is thinking?</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What processes underlie reasoning and decision making?</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How do people approach and solve problems?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What are the major obstacles to problem solving?</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a:t>
            </a:fld>
            <a:endParaRPr lang="en-US" dirty="0"/>
          </a:p>
        </p:txBody>
      </p:sp>
    </p:spTree>
    <p:extLst>
      <p:ext uri="{BB962C8B-B14F-4D97-AF65-F5344CB8AC3E}">
        <p14:creationId xmlns:p14="http://schemas.microsoft.com/office/powerpoint/2010/main" val="3777771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rmAutofit/>
          </a:bodyPr>
          <a:lstStyle/>
          <a:p>
            <a:r>
              <a:rPr lang="en-US" sz="3600" dirty="0">
                <a:cs typeface="Arial" panose="020B0604020202020204" pitchFamily="34" charset="0"/>
              </a:rPr>
              <a:t>Cognitive Psychology</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321040" cy="5276960"/>
          </a:xfrm>
        </p:spPr>
        <p:txBody>
          <a:bodyPr>
            <a:noAutofit/>
          </a:bodyPr>
          <a:lstStyle/>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cs typeface="Arial" panose="020B0604020202020204" pitchFamily="34" charset="0"/>
              </a:rPr>
              <a:t>Cognitive psychology: </a:t>
            </a: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the branch of psychology that focuses on the study of higher mental processes.</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Thinking.</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Language.</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Memory.</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Problem solving.</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Knowing.</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Reasoning.</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Judging.</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Decision making.</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a:t>
            </a:fld>
            <a:endParaRPr lang="en-US" dirty="0"/>
          </a:p>
        </p:txBody>
      </p:sp>
    </p:spTree>
    <p:extLst>
      <p:ext uri="{BB962C8B-B14F-4D97-AF65-F5344CB8AC3E}">
        <p14:creationId xmlns:p14="http://schemas.microsoft.com/office/powerpoint/2010/main" val="1368934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Thinking</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5139081"/>
          </a:xfrm>
        </p:spPr>
        <p:txBody>
          <a:bodyPr/>
          <a:lstStyle/>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No other species contemplates, analyzes, recollects, or plans the way humans do.</a:t>
            </a:r>
          </a:p>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Thinking: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brain activity in which people mentally manipulate information including words, visual images, sounds, or other data.</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4</a:t>
            </a:fld>
            <a:endParaRPr lang="en-US" dirty="0"/>
          </a:p>
        </p:txBody>
      </p:sp>
    </p:spTree>
    <p:extLst>
      <p:ext uri="{BB962C8B-B14F-4D97-AF65-F5344CB8AC3E}">
        <p14:creationId xmlns:p14="http://schemas.microsoft.com/office/powerpoint/2010/main" val="991306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Mental Images: Examining the Mind’s Eye</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5139081"/>
          </a:xfrm>
        </p:spPr>
        <p:txBody>
          <a:bodyPr/>
          <a:lstStyle/>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Mental images:</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 representations in the mind of an object or event.</a:t>
            </a:r>
          </a:p>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Every sensory modality produces corresponding mental images.</a:t>
            </a:r>
          </a:p>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Mental images have properties of the actual stimuli they represent.</a:t>
            </a:r>
          </a:p>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Production of mental images improves various skills.</a:t>
            </a:r>
          </a:p>
          <a:p>
            <a:pPr marL="342900" marR="0" lvl="0" indent="-342900" algn="l" defTabSz="914400" rtl="0" eaLnBrk="1" fontAlgn="auto" latinLnBrk="0" hangingPunct="1">
              <a:lnSpc>
                <a:spcPct val="100000"/>
              </a:lnSpc>
              <a:spcBef>
                <a:spcPts val="400"/>
              </a:spcBef>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Example: athletic training.</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5</a:t>
            </a:fld>
            <a:endParaRPr lang="en-US" dirty="0"/>
          </a:p>
        </p:txBody>
      </p:sp>
    </p:spTree>
    <p:extLst>
      <p:ext uri="{BB962C8B-B14F-4D97-AF65-F5344CB8AC3E}">
        <p14:creationId xmlns:p14="http://schemas.microsoft.com/office/powerpoint/2010/main" val="1788723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Concepts: Categorizing the World</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5139081"/>
          </a:xfrm>
        </p:spPr>
        <p:txBody>
          <a:bodyPr>
            <a:norm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Concepts: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mental groupings of similar objects, events, or people.</a:t>
            </a:r>
          </a:p>
          <a:p>
            <a:pPr marL="342900" marR="0" lvl="0" indent="-342900" algn="l" defTabSz="914400" rtl="0" eaLnBrk="1" fontAlgn="auto" latinLnBrk="0" hangingPunct="1">
              <a:lnSpc>
                <a:spcPct val="100000"/>
              </a:lnSpc>
              <a:spcBef>
                <a:spcPts val="1000"/>
              </a:spcBef>
              <a:spcAft>
                <a:spcPts val="25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Enable us to organize complex phenomena into cognitive categories that are easier to understand and remember.</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6</a:t>
            </a:fld>
            <a:endParaRPr lang="en-US" dirty="0"/>
          </a:p>
        </p:txBody>
      </p:sp>
    </p:spTree>
    <p:extLst>
      <p:ext uri="{BB962C8B-B14F-4D97-AF65-F5344CB8AC3E}">
        <p14:creationId xmlns:p14="http://schemas.microsoft.com/office/powerpoint/2010/main" val="2187911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4EF6B-7B30-5365-11EA-EE62401C2B8E}"/>
              </a:ext>
            </a:extLst>
          </p:cNvPr>
          <p:cNvSpPr>
            <a:spLocks noGrp="1"/>
          </p:cNvSpPr>
          <p:nvPr>
            <p:ph type="title"/>
          </p:nvPr>
        </p:nvSpPr>
        <p:spPr/>
        <p:txBody>
          <a:bodyPr>
            <a:normAutofit/>
          </a:bodyPr>
          <a:lstStyle/>
          <a:p>
            <a:r>
              <a:rPr lang="en-US" sz="3600" dirty="0"/>
              <a:t>Algorithms and Heuristics</a:t>
            </a:r>
          </a:p>
        </p:txBody>
      </p:sp>
      <p:sp>
        <p:nvSpPr>
          <p:cNvPr id="3" name="Content Placeholder 2">
            <a:extLst>
              <a:ext uri="{FF2B5EF4-FFF2-40B4-BE49-F238E27FC236}">
                <a16:creationId xmlns:a16="http://schemas.microsoft.com/office/drawing/2014/main" id="{7B3C73C2-3304-526A-A92B-294ECCD5B89B}"/>
              </a:ext>
            </a:extLst>
          </p:cNvPr>
          <p:cNvSpPr>
            <a:spLocks noGrp="1"/>
          </p:cNvSpPr>
          <p:nvPr>
            <p:ph sz="quarter" idx="11"/>
          </p:nvPr>
        </p:nvSpPr>
        <p:spPr>
          <a:xfrm>
            <a:off x="342900" y="1276710"/>
            <a:ext cx="8458200" cy="1361560"/>
          </a:xfrm>
        </p:spPr>
        <p:txBody>
          <a:bodyPr/>
          <a:lstStyle/>
          <a:p>
            <a:r>
              <a:rPr lang="en-US" sz="2400" b="1" dirty="0"/>
              <a:t>Algorithms:</a:t>
            </a:r>
            <a:r>
              <a:rPr lang="en-US" sz="2400" dirty="0"/>
              <a:t> a rule that, if applied appropriately, guarantees a solution to a problem.</a:t>
            </a:r>
          </a:p>
          <a:p>
            <a:pPr marL="342900" indent="-342900">
              <a:buFont typeface="Arial" panose="020B0604020202020204" pitchFamily="34" charset="0"/>
              <a:buChar char="•"/>
            </a:pPr>
            <a:r>
              <a:rPr lang="en-US" sz="2200" dirty="0"/>
              <a:t>Example:</a:t>
            </a:r>
          </a:p>
        </p:txBody>
      </p:sp>
      <p:graphicFrame>
        <p:nvGraphicFramePr>
          <p:cNvPr id="8" name="Object 7">
            <a:extLst>
              <a:ext uri="{FF2B5EF4-FFF2-40B4-BE49-F238E27FC236}">
                <a16:creationId xmlns:a16="http://schemas.microsoft.com/office/drawing/2014/main" id="{5F0A3CFE-293F-9397-F449-08944083F59E}"/>
              </a:ext>
            </a:extLst>
          </p:cNvPr>
          <p:cNvGraphicFramePr>
            <a:graphicFrameLocks noChangeAspect="1"/>
          </p:cNvGraphicFramePr>
          <p:nvPr>
            <p:extLst>
              <p:ext uri="{D42A27DB-BD31-4B8C-83A1-F6EECF244321}">
                <p14:modId xmlns:p14="http://schemas.microsoft.com/office/powerpoint/2010/main" val="1082338532"/>
              </p:ext>
            </p:extLst>
          </p:nvPr>
        </p:nvGraphicFramePr>
        <p:xfrm>
          <a:off x="2033588" y="2147888"/>
          <a:ext cx="1384300" cy="317500"/>
        </p:xfrm>
        <a:graphic>
          <a:graphicData uri="http://schemas.openxmlformats.org/presentationml/2006/ole">
            <mc:AlternateContent xmlns:mc="http://schemas.openxmlformats.org/markup-compatibility/2006">
              <mc:Choice xmlns:v="urn:schemas-microsoft-com:vml" Requires="v">
                <p:oleObj name="Equation" r:id="rId2" imgW="1384200" imgH="317160" progId="Equation.DSMT4">
                  <p:embed/>
                </p:oleObj>
              </mc:Choice>
              <mc:Fallback>
                <p:oleObj name="Equation" r:id="rId2" imgW="1384200" imgH="317160" progId="Equation.DSMT4">
                  <p:embed/>
                  <p:pic>
                    <p:nvPicPr>
                      <p:cNvPr id="0" name=""/>
                      <p:cNvPicPr/>
                      <p:nvPr/>
                    </p:nvPicPr>
                    <p:blipFill>
                      <a:blip r:embed="rId3"/>
                      <a:stretch>
                        <a:fillRect/>
                      </a:stretch>
                    </p:blipFill>
                    <p:spPr>
                      <a:xfrm>
                        <a:off x="2033588" y="2147888"/>
                        <a:ext cx="1384300" cy="317500"/>
                      </a:xfrm>
                      <a:prstGeom prst="rect">
                        <a:avLst/>
                      </a:prstGeom>
                    </p:spPr>
                  </p:pic>
                </p:oleObj>
              </mc:Fallback>
            </mc:AlternateContent>
          </a:graphicData>
        </a:graphic>
      </p:graphicFrame>
      <p:sp>
        <p:nvSpPr>
          <p:cNvPr id="4" name="Content Placeholder 3">
            <a:extLst>
              <a:ext uri="{FF2B5EF4-FFF2-40B4-BE49-F238E27FC236}">
                <a16:creationId xmlns:a16="http://schemas.microsoft.com/office/drawing/2014/main" id="{D68F7F94-5F01-6AAD-B089-A34D926BEFAA}"/>
              </a:ext>
            </a:extLst>
          </p:cNvPr>
          <p:cNvSpPr>
            <a:spLocks noGrp="1"/>
          </p:cNvSpPr>
          <p:nvPr>
            <p:ph sz="quarter" idx="14"/>
          </p:nvPr>
        </p:nvSpPr>
        <p:spPr>
          <a:xfrm>
            <a:off x="342900" y="2789563"/>
            <a:ext cx="8458200" cy="3585301"/>
          </a:xfrm>
        </p:spPr>
        <p:txBody>
          <a:bodyPr/>
          <a:lstStyle/>
          <a:p>
            <a:r>
              <a:rPr lang="en-US" sz="2400" b="1" dirty="0"/>
              <a:t>Heuristic: </a:t>
            </a:r>
            <a:r>
              <a:rPr lang="en-US" sz="2400" dirty="0"/>
              <a:t>a thinking strategy that may lead to a solution but may sometimes lead to errors.</a:t>
            </a:r>
          </a:p>
          <a:p>
            <a:pPr marL="342900" indent="-342900">
              <a:buFont typeface="Arial" panose="020B0604020202020204" pitchFamily="34" charset="0"/>
              <a:buChar char="•"/>
            </a:pPr>
            <a:r>
              <a:rPr lang="en-US" sz="2200" i="1" dirty="0"/>
              <a:t>Availability heuristic: </a:t>
            </a:r>
            <a:r>
              <a:rPr lang="en-US" sz="2200" dirty="0"/>
              <a:t>we judge the likelihood of an event occurring on the basis of how easily we can bring to mind examples of the event. </a:t>
            </a:r>
          </a:p>
          <a:p>
            <a:pPr marL="342900" indent="-342900">
              <a:buFont typeface="Arial" panose="020B0604020202020204" pitchFamily="34" charset="0"/>
              <a:buChar char="•"/>
            </a:pPr>
            <a:r>
              <a:rPr lang="en-US" sz="2200" i="1" dirty="0"/>
              <a:t>Familiarity heuristic: </a:t>
            </a:r>
            <a:r>
              <a:rPr lang="en-US" sz="2200" dirty="0"/>
              <a:t>leads us to prefer familiar objects, people, and things to those that are unfamiliar or strange to us. </a:t>
            </a:r>
          </a:p>
          <a:p>
            <a:pPr marL="342900" indent="-342900">
              <a:buFont typeface="Arial" panose="020B0604020202020204" pitchFamily="34" charset="0"/>
              <a:buChar char="•"/>
            </a:pPr>
            <a:r>
              <a:rPr lang="en-US" sz="2200" i="1" dirty="0"/>
              <a:t>Present bias: </a:t>
            </a:r>
            <a:r>
              <a:rPr lang="en-US" sz="2200" dirty="0"/>
              <a:t>the tendency to more heavily weigh options that are closer to the present than ones further away.</a:t>
            </a:r>
          </a:p>
        </p:txBody>
      </p:sp>
      <p:sp>
        <p:nvSpPr>
          <p:cNvPr id="7" name="Slide Number Placeholder 6">
            <a:extLst>
              <a:ext uri="{FF2B5EF4-FFF2-40B4-BE49-F238E27FC236}">
                <a16:creationId xmlns:a16="http://schemas.microsoft.com/office/drawing/2014/main" id="{F93895E4-E1FD-AEB7-FF85-63E902715E37}"/>
              </a:ext>
            </a:extLst>
          </p:cNvPr>
          <p:cNvSpPr>
            <a:spLocks noGrp="1"/>
          </p:cNvSpPr>
          <p:nvPr>
            <p:ph type="sldNum" sz="quarter" idx="10"/>
          </p:nvPr>
        </p:nvSpPr>
        <p:spPr/>
        <p:txBody>
          <a:bodyPr/>
          <a:lstStyle/>
          <a:p>
            <a:fld id="{68151E55-6873-49E2-B8D5-2F265E6F1973}" type="slidenum">
              <a:rPr lang="en-US" smtClean="0"/>
              <a:t>7</a:t>
            </a:fld>
            <a:endParaRPr lang="en-US" dirty="0"/>
          </a:p>
        </p:txBody>
      </p:sp>
    </p:spTree>
    <p:extLst>
      <p:ext uri="{BB962C8B-B14F-4D97-AF65-F5344CB8AC3E}">
        <p14:creationId xmlns:p14="http://schemas.microsoft.com/office/powerpoint/2010/main" val="3927341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Solving Problems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412480" cy="4629416"/>
          </a:xfrm>
        </p:spPr>
        <p:txBody>
          <a:bodyPr/>
          <a:lstStyle/>
          <a:p>
            <a:pPr marR="0" lvl="0" algn="l" defTabSz="914400" rtl="0" eaLnBrk="1" fontAlgn="auto" latinLnBrk="0" hangingPunct="1">
              <a:lnSpc>
                <a:spcPct val="100000"/>
              </a:lnSpc>
              <a:spcBef>
                <a:spcPts val="1000"/>
              </a:spcBef>
              <a:spcAft>
                <a:spcPts val="1000"/>
              </a:spcAft>
              <a:buClrTx/>
              <a:buSzTx/>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way people go about solving puzzles helps illuminate how people solve complex, real-life problems.</a:t>
            </a:r>
          </a:p>
          <a:p>
            <a:pPr marR="0" lvl="0" algn="l" defTabSz="914400" rtl="0" eaLnBrk="1" fontAlgn="auto" latinLnBrk="0" hangingPunct="1">
              <a:lnSpc>
                <a:spcPct val="100000"/>
              </a:lnSpc>
              <a:spcBef>
                <a:spcPts val="1000"/>
              </a:spcBef>
              <a:spcAft>
                <a:spcPts val="0"/>
              </a:spcAft>
              <a:buClrTx/>
              <a:buSzTx/>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Psychologists have found that problem solving typically involves three steps: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Preparing to create solutions;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Producing solutions; and</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Evaluating the solutions that have been generated.</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8</a:t>
            </a:fld>
            <a:endParaRPr lang="en-US" dirty="0"/>
          </a:p>
        </p:txBody>
      </p:sp>
    </p:spTree>
    <p:extLst>
      <p:ext uri="{BB962C8B-B14F-4D97-AF65-F5344CB8AC3E}">
        <p14:creationId xmlns:p14="http://schemas.microsoft.com/office/powerpoint/2010/main" val="3686693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sz="3600" dirty="0"/>
              <a:t>MODULE 21 FIGURE 4</a:t>
            </a:r>
            <a:endParaRPr lang="en-US" sz="1600" dirty="0"/>
          </a:p>
        </p:txBody>
      </p:sp>
      <p:pic>
        <p:nvPicPr>
          <p:cNvPr id="5" name="Picture 2" descr="Three interlocked and labeled pieces of a puzzle, illustrating the 3 steps of problem solving.">
            <a:extLst>
              <a:ext uri="{FF2B5EF4-FFF2-40B4-BE49-F238E27FC236}">
                <a16:creationId xmlns:a16="http://schemas.microsoft.com/office/drawing/2014/main" id="{CD938078-54D1-CD3C-AACF-B36179C544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5507" y="1122009"/>
            <a:ext cx="2252986" cy="4685733"/>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771213"/>
            <a:ext cx="3031236" cy="415830"/>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Steps in problem solving.</a:t>
            </a:r>
          </a:p>
        </p:txBody>
      </p:sp>
      <p:sp>
        <p:nvSpPr>
          <p:cNvPr id="4" name="Text Placeholder 3">
            <a:extLst>
              <a:ext uri="{FF2B5EF4-FFF2-40B4-BE49-F238E27FC236}">
                <a16:creationId xmlns:a16="http://schemas.microsoft.com/office/drawing/2014/main" id="{D1B0E05C-1B54-D4E7-1952-4C38960A16D8}"/>
              </a:ext>
            </a:extLst>
          </p:cNvPr>
          <p:cNvSpPr>
            <a:spLocks noGrp="1"/>
          </p:cNvSpPr>
          <p:nvPr>
            <p:ph type="body" sz="quarter" idx="15"/>
          </p:nvPr>
        </p:nvSpPr>
        <p:spPr>
          <a:xfrm>
            <a:off x="3374136" y="6354318"/>
            <a:ext cx="2404872" cy="192024"/>
          </a:xfrm>
        </p:spPr>
        <p:txBody>
          <a:bodyPr/>
          <a:lstStyle/>
          <a:p>
            <a:r>
              <a:rPr lang="en-US" dirty="0">
                <a:hlinkClick r:id="" action="ppaction://noaction"/>
              </a:rPr>
              <a:t>Access the text alternative for slide images.</a:t>
            </a:r>
            <a:endParaRPr lang="en-US" dirty="0"/>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9</a:t>
            </a:fld>
            <a:endParaRPr lang="en-US" dirty="0"/>
          </a:p>
        </p:txBody>
      </p:sp>
    </p:spTree>
    <p:extLst>
      <p:ext uri="{BB962C8B-B14F-4D97-AF65-F5344CB8AC3E}">
        <p14:creationId xmlns:p14="http://schemas.microsoft.com/office/powerpoint/2010/main" val="813662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Preparation: Understanding and Diagnosing Problems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3685035"/>
          </a:xfrm>
        </p:spPr>
        <p:txBody>
          <a:bodyPr>
            <a:normAutofit/>
          </a:bodyPr>
          <a:lstStyle/>
          <a:p>
            <a:pPr marR="0" lvl="0" algn="l" defTabSz="914400" rtl="0" eaLnBrk="1" fontAlgn="auto" latinLnBrk="0" hangingPunct="1">
              <a:lnSpc>
                <a:spcPct val="100000"/>
              </a:lnSpc>
              <a:spcBef>
                <a:spcPts val="1000"/>
              </a:spcBef>
              <a:buClrTx/>
              <a:buSzTx/>
              <a:tabLst/>
              <a:defRPr/>
            </a:pP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Well-defined problem:</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 the nature of the problem and the information needed to solve it are available and clear.</a:t>
            </a:r>
          </a:p>
          <a:p>
            <a:pPr marR="0" lvl="0" algn="l" defTabSz="914400" rtl="0" eaLnBrk="1" fontAlgn="auto" latinLnBrk="0" hangingPunct="1">
              <a:lnSpc>
                <a:spcPct val="100000"/>
              </a:lnSpc>
              <a:spcBef>
                <a:spcPts val="1000"/>
              </a:spcBef>
              <a:buClrTx/>
              <a:buSzTx/>
              <a:tabLst/>
              <a:defRPr/>
            </a:pP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Ill-defined problem:</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 the nature of the problem and the information needed to solve it are unclear.</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10</a:t>
            </a:fld>
            <a:endParaRPr lang="en-US" dirty="0"/>
          </a:p>
        </p:txBody>
      </p:sp>
    </p:spTree>
    <p:extLst>
      <p:ext uri="{BB962C8B-B14F-4D97-AF65-F5344CB8AC3E}">
        <p14:creationId xmlns:p14="http://schemas.microsoft.com/office/powerpoint/2010/main" val="2111998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600" dirty="0">
                <a:cs typeface="Arial" panose="020B0604020202020204" pitchFamily="34" charset="0"/>
              </a:rPr>
              <a:t>Production: Generating Solutions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4761234"/>
          </a:xfrm>
        </p:spPr>
        <p:txBody>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In place of trail and error, complex problem solving often involves the use of heuristics and cognitive shortcuts that generate solutions.</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Means–ends analysis: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 strategy in which a problem solver considers the ultimate goal (the end) and determines the best strategy for attaining the goal.</a:t>
            </a:r>
          </a:p>
          <a:p>
            <a:pPr marL="342900" marR="0" lvl="0" indent="-342900" algn="l" defTabSz="914400" rtl="0" eaLnBrk="1" fontAlgn="auto" latinLnBrk="0" hangingPunct="1">
              <a:lnSpc>
                <a:spcPct val="100000"/>
              </a:lnSpc>
              <a:spcBef>
                <a:spcPts val="1000"/>
              </a:spcBef>
              <a:spcAft>
                <a:spcPts val="20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Each step brings the problem solver closer to a resolution.</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Another heuristic commonly used is to divide a problem into </a:t>
            </a: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subgoals,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and then solve each of those steps.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11</a:t>
            </a:fld>
            <a:endParaRPr lang="en-US" dirty="0"/>
          </a:p>
        </p:txBody>
      </p:sp>
    </p:spTree>
    <p:extLst>
      <p:ext uri="{BB962C8B-B14F-4D97-AF65-F5344CB8AC3E}">
        <p14:creationId xmlns:p14="http://schemas.microsoft.com/office/powerpoint/2010/main" val="3083714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600" dirty="0">
                <a:cs typeface="Arial" panose="020B0604020202020204" pitchFamily="34" charset="0"/>
              </a:rPr>
              <a:t>Production: Generating Solutions </a:t>
            </a:r>
            <a:r>
              <a:rPr lang="en-US" sz="1600" dirty="0">
                <a:cs typeface="Arial" panose="020B0604020202020204" pitchFamily="34" charset="0"/>
              </a:rPr>
              <a:t>2</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4311291"/>
          </a:xfrm>
        </p:spPr>
        <p:txBody>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Insight: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 sudden awareness of the relationships among various elements that had previously appeared to be unrelated to one another.</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phenomenon was demonstrated in a classic study by psychologist Wolfgang Köhler, who examined learning and problem-solving processes in chimpanzees.</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Subsequent research has shown that prior experience </a:t>
            </a:r>
            <a:b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and trial-and-error practice in problem solving must precede “insight.”</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12</a:t>
            </a:fld>
            <a:endParaRPr lang="en-US" dirty="0"/>
          </a:p>
        </p:txBody>
      </p:sp>
    </p:spTree>
    <p:extLst>
      <p:ext uri="{BB962C8B-B14F-4D97-AF65-F5344CB8AC3E}">
        <p14:creationId xmlns:p14="http://schemas.microsoft.com/office/powerpoint/2010/main" val="1280029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sz="3600" dirty="0"/>
              <a:t>MODULE 21 FIGURE 8</a:t>
            </a:r>
          </a:p>
        </p:txBody>
      </p:sp>
      <p:pic>
        <p:nvPicPr>
          <p:cNvPr id="5" name="Picture 2" descr="Three photographs of a chimpanzee in various poses during Kohler’s problem-solving experiment.">
            <a:extLst>
              <a:ext uri="{FF2B5EF4-FFF2-40B4-BE49-F238E27FC236}">
                <a16:creationId xmlns:a16="http://schemas.microsoft.com/office/drawing/2014/main" id="{A9F5B684-A5CD-A00C-1364-703E4CF9E4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207" y="1408559"/>
            <a:ext cx="7396134" cy="3498437"/>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186794"/>
            <a:ext cx="8458200" cy="749476"/>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(a) In an impressive display of insight, Sultan, one of the chimpanzees in Köhler’s experiments in problem solving, sees a bunch of bananas that is out of reach. (b) He then carries over several crates, stacks them, and (c) stands on them to reach the bananas.</a:t>
            </a:r>
          </a:p>
        </p:txBody>
      </p:sp>
      <p:sp>
        <p:nvSpPr>
          <p:cNvPr id="11" name="Text Placeholder 4">
            <a:extLst>
              <a:ext uri="{FF2B5EF4-FFF2-40B4-BE49-F238E27FC236}">
                <a16:creationId xmlns:a16="http://schemas.microsoft.com/office/drawing/2014/main" id="{E8C13CDD-3A95-169A-52B8-400AD38B059D}"/>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r>
              <a:rPr lang="en-US" dirty="0"/>
              <a:t>(all): 3LH/SuperStock</a:t>
            </a:r>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13</a:t>
            </a:fld>
            <a:endParaRPr lang="en-US" dirty="0"/>
          </a:p>
        </p:txBody>
      </p:sp>
    </p:spTree>
    <p:extLst>
      <p:ext uri="{BB962C8B-B14F-4D97-AF65-F5344CB8AC3E}">
        <p14:creationId xmlns:p14="http://schemas.microsoft.com/office/powerpoint/2010/main" val="2601654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600" dirty="0">
                <a:cs typeface="Arial" panose="020B0604020202020204" pitchFamily="34" charset="0"/>
              </a:rPr>
              <a:t>Judgment: Evaluating Solutions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321040" cy="4674148"/>
          </a:xfrm>
        </p:spPr>
        <p:txBody>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If there is no single correct solution, evaluating solutions can be difficult.</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Theoretically, if we rely on appropriate heuristics and valid information, we can make accurate choices among alternative solutions.</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However, several kinds of obstacles bias the decisions and judgments we make.</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14</a:t>
            </a:fld>
            <a:endParaRPr lang="en-US" dirty="0"/>
          </a:p>
        </p:txBody>
      </p:sp>
    </p:spTree>
    <p:extLst>
      <p:ext uri="{BB962C8B-B14F-4D97-AF65-F5344CB8AC3E}">
        <p14:creationId xmlns:p14="http://schemas.microsoft.com/office/powerpoint/2010/main" val="61649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600" dirty="0">
                <a:cs typeface="Arial" panose="020B0604020202020204" pitchFamily="34" charset="0"/>
              </a:rPr>
              <a:t>Impediments to Solutions: Why Is Problem Solving Such a Problem?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8"/>
            <a:ext cx="8412480" cy="5139081"/>
          </a:xfrm>
        </p:spPr>
        <p:txBody>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Difficulties encountered in solving problems often stem from how the problems are presented.</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presentation of a problem can mislead you at the preparation stage.</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15</a:t>
            </a:fld>
            <a:endParaRPr lang="en-US" dirty="0"/>
          </a:p>
        </p:txBody>
      </p:sp>
    </p:spTree>
    <p:extLst>
      <p:ext uri="{BB962C8B-B14F-4D97-AF65-F5344CB8AC3E}">
        <p14:creationId xmlns:p14="http://schemas.microsoft.com/office/powerpoint/2010/main" val="1409870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600" dirty="0">
                <a:cs typeface="Arial" panose="020B0604020202020204" pitchFamily="34" charset="0"/>
              </a:rPr>
              <a:t>Impediments to Solutions: Why Is Problem Solving Such a Problem? </a:t>
            </a:r>
            <a:r>
              <a:rPr lang="en-US" sz="1600" dirty="0">
                <a:cs typeface="Arial" panose="020B0604020202020204" pitchFamily="34" charset="0"/>
              </a:rPr>
              <a:t>2</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8"/>
            <a:ext cx="8229600" cy="3832321"/>
          </a:xfrm>
        </p:spPr>
        <p:txBody>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impediment to solving the candle problem is </a:t>
            </a: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functional fixedness: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tendency to think of an object only in terms of its typical use.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 related concept is </a:t>
            </a:r>
            <a:r>
              <a:rPr kumimoji="0" lang="en-US" altLang="en-US" sz="2400" b="1" i="1" u="none" strike="noStrike" kern="1200" cap="none" spc="0" normalizeH="0" baseline="0" noProof="0" dirty="0">
                <a:ln>
                  <a:noFill/>
                </a:ln>
                <a:solidFill>
                  <a:srgbClr val="000000"/>
                </a:solidFill>
                <a:effectLst/>
                <a:uLnTx/>
                <a:uFillTx/>
                <a:latin typeface="Arial" panose="020B0604020202020204"/>
                <a:ea typeface="+mn-ea"/>
                <a:cs typeface="+mn-cs"/>
              </a:rPr>
              <a:t>mental set</a:t>
            </a: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tendency to solve problems in a certain way, based on past experience.</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Hinders our ability to come up with other solutions.</a:t>
            </a:r>
          </a:p>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Can prevent us from seeing beyond the apparent constraints of a problem.</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16</a:t>
            </a:fld>
            <a:endParaRPr lang="en-US" dirty="0"/>
          </a:p>
        </p:txBody>
      </p:sp>
    </p:spTree>
    <p:extLst>
      <p:ext uri="{BB962C8B-B14F-4D97-AF65-F5344CB8AC3E}">
        <p14:creationId xmlns:p14="http://schemas.microsoft.com/office/powerpoint/2010/main" val="3465202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600" dirty="0">
                <a:cs typeface="Arial" panose="020B0604020202020204" pitchFamily="34" charset="0"/>
              </a:rPr>
              <a:t>Impediments to Solutions: Why Is Problem Solving Such a Problem? </a:t>
            </a:r>
            <a:r>
              <a:rPr lang="en-US" sz="1600" dirty="0">
                <a:cs typeface="Arial" panose="020B0604020202020204" pitchFamily="34" charset="0"/>
              </a:rPr>
              <a:t>3</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404563"/>
          </a:xfrm>
        </p:spPr>
        <p:txBody>
          <a:bodyPr/>
          <a:lstStyle/>
          <a:p>
            <a:pPr marL="0" marR="0" lvl="0" indent="0" algn="l" defTabSz="914400" rtl="0" eaLnBrk="1" fontAlgn="auto" latinLnBrk="0" hangingPunct="1">
              <a:lnSpc>
                <a:spcPct val="100000"/>
              </a:lnSpc>
              <a:spcBef>
                <a:spcPts val="1000"/>
              </a:spcBef>
              <a:spcAft>
                <a:spcPts val="1000"/>
              </a:spcAft>
              <a:buClrTx/>
              <a:buSzTx/>
              <a:buFont typeface="Arial" panose="020B0604020202020204" pitchFamily="34" charset="0"/>
              <a:buNone/>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Confirmation bias: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occurs when people are motivated to interpret evidence as supportive of their existing beliefs or theories.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Confirmation bias occurs for several reasons: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Rethinking a problem that appears to be solved already takes extra cognitive effort.</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We tend to give greater weight to subsequent information that supports the initial position, compared to information that is not supportive of the initial position.</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17</a:t>
            </a:fld>
            <a:endParaRPr lang="en-US" dirty="0"/>
          </a:p>
        </p:txBody>
      </p:sp>
    </p:spTree>
    <p:extLst>
      <p:ext uri="{BB962C8B-B14F-4D97-AF65-F5344CB8AC3E}">
        <p14:creationId xmlns:p14="http://schemas.microsoft.com/office/powerpoint/2010/main" val="2953699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20040" y="304331"/>
            <a:ext cx="8503920" cy="834921"/>
          </a:xfrm>
        </p:spPr>
        <p:txBody>
          <a:bodyPr>
            <a:noAutofit/>
          </a:bodyPr>
          <a:lstStyle/>
          <a:p>
            <a:r>
              <a:rPr lang="en-US" sz="3600" dirty="0">
                <a:cs typeface="Arial" panose="020B0604020202020204" pitchFamily="34" charset="0"/>
              </a:rPr>
              <a:t>Evaluating Others’ Conclusions:</a:t>
            </a:r>
            <a:br>
              <a:rPr lang="en-US" sz="3600" dirty="0">
                <a:cs typeface="Arial" panose="020B0604020202020204" pitchFamily="34" charset="0"/>
              </a:rPr>
            </a:br>
            <a:r>
              <a:rPr lang="en-US" sz="3600" dirty="0">
                <a:cs typeface="Arial" panose="020B0604020202020204" pitchFamily="34" charset="0"/>
              </a:rPr>
              <a:t>The Science of Fake News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5276960"/>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Sometimes we draw erroneous conclusions because others have actively attempted to mislead us.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Fake news:</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 fabricated information that is made to look and sound like legitimate news.</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intent to persuade readers/viewers to accept false information.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Illusory truth effect: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simply repeating misinformation may lead people to remember that information and forget it may be false.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Cognitive immunization:</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 resistance to fake news, misinformation, and other falsehoods is created by providing accurate information before someone is exposed to false information.</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18</a:t>
            </a:fld>
            <a:endParaRPr lang="en-US" dirty="0"/>
          </a:p>
        </p:txBody>
      </p:sp>
    </p:spTree>
    <p:extLst>
      <p:ext uri="{BB962C8B-B14F-4D97-AF65-F5344CB8AC3E}">
        <p14:creationId xmlns:p14="http://schemas.microsoft.com/office/powerpoint/2010/main" val="1984160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600" dirty="0">
                <a:cs typeface="Arial" panose="020B0604020202020204" pitchFamily="34" charset="0"/>
              </a:rPr>
              <a:t>Creativity and Problem Solving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922210"/>
          </a:xfrm>
        </p:spPr>
        <p:txBody>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Creativity: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ability to generate original ideas or solve problems in novel ways.</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Creative individuals show divergent thinking and also cognitive complexity in their thinking.</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Divergent thinking: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thinking that generates multiple and novel responses to problems or questions.</a:t>
            </a:r>
          </a:p>
          <a:p>
            <a:pPr>
              <a:spcBef>
                <a:spcPts val="1000"/>
              </a:spcBef>
              <a:defRPr/>
            </a:pPr>
            <a:r>
              <a:rPr lang="en-US" altLang="en-US" sz="2400" b="1" dirty="0">
                <a:solidFill>
                  <a:srgbClr val="000000"/>
                </a:solidFill>
                <a:latin typeface="Arial" panose="020B0604020202020204"/>
              </a:rPr>
              <a:t>Convergent thinking: </a:t>
            </a:r>
            <a:r>
              <a:rPr lang="en-US" altLang="en-US" sz="2400" dirty="0">
                <a:solidFill>
                  <a:srgbClr val="000000"/>
                </a:solidFill>
                <a:latin typeface="Arial" panose="020B0604020202020204"/>
              </a:rPr>
              <a:t>thinking in which a problem is viewed as having a single answer.</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endPar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19</a:t>
            </a:fld>
            <a:endParaRPr lang="en-US" dirty="0"/>
          </a:p>
        </p:txBody>
      </p:sp>
    </p:spTree>
    <p:extLst>
      <p:ext uri="{BB962C8B-B14F-4D97-AF65-F5344CB8AC3E}">
        <p14:creationId xmlns:p14="http://schemas.microsoft.com/office/powerpoint/2010/main" val="851968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MODULE 23—Intelligence</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922210"/>
          </a:xfrm>
        </p:spPr>
        <p:txBody>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sz="2400" u="none" strike="noStrike" kern="1200" cap="none" spc="0" normalizeH="0" baseline="0" noProof="0" dirty="0">
                <a:ln>
                  <a:noFill/>
                </a:ln>
                <a:solidFill>
                  <a:srgbClr val="000000"/>
                </a:solidFill>
                <a:effectLst/>
                <a:uLnTx/>
                <a:uFillTx/>
                <a:latin typeface="Arial" panose="020B0604020202020204"/>
                <a:ea typeface="+mn-ea"/>
                <a:cs typeface="+mn-cs"/>
              </a:rPr>
              <a:t>What are the different definitions and conceptions of intelligence?</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sz="2400" u="none" strike="noStrike" kern="1200" cap="none" spc="0" normalizeH="0" baseline="0" noProof="0" dirty="0">
                <a:ln>
                  <a:noFill/>
                </a:ln>
                <a:solidFill>
                  <a:srgbClr val="000000"/>
                </a:solidFill>
                <a:effectLst/>
                <a:uLnTx/>
                <a:uFillTx/>
                <a:latin typeface="Arial" panose="020B0604020202020204"/>
                <a:ea typeface="+mn-ea"/>
                <a:cs typeface="+mn-cs"/>
              </a:rPr>
              <a:t>What are the major approaches to measuring intelligence, and what do intelligence tests measure?</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sz="2400" u="none" strike="noStrike" kern="1200" cap="none" spc="0" normalizeH="0" baseline="0" noProof="0" dirty="0">
                <a:ln>
                  <a:noFill/>
                </a:ln>
                <a:solidFill>
                  <a:srgbClr val="000000"/>
                </a:solidFill>
                <a:effectLst/>
                <a:uLnTx/>
                <a:uFillTx/>
                <a:latin typeface="Arial" panose="020B0604020202020204"/>
                <a:ea typeface="+mn-ea"/>
                <a:cs typeface="+mn-cs"/>
              </a:rPr>
              <a:t>How can extremes of intelligence be characterized?</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sz="2400" u="none" strike="noStrike" kern="1200" cap="none" spc="0" normalizeH="0" baseline="0" noProof="0" dirty="0">
                <a:ln>
                  <a:noFill/>
                </a:ln>
                <a:solidFill>
                  <a:srgbClr val="000000"/>
                </a:solidFill>
                <a:effectLst/>
                <a:uLnTx/>
                <a:uFillTx/>
                <a:latin typeface="Arial" panose="020B0604020202020204"/>
                <a:ea typeface="+mn-ea"/>
                <a:cs typeface="+mn-cs"/>
              </a:rPr>
              <a:t>To what degree is intelligence influenced by the environment and to what degree by heredity?</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20</a:t>
            </a:fld>
            <a:endParaRPr lang="en-US" dirty="0"/>
          </a:p>
        </p:txBody>
      </p:sp>
    </p:spTree>
    <p:extLst>
      <p:ext uri="{BB962C8B-B14F-4D97-AF65-F5344CB8AC3E}">
        <p14:creationId xmlns:p14="http://schemas.microsoft.com/office/powerpoint/2010/main" val="2636189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What Is Intelligence?</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922210"/>
          </a:xfrm>
        </p:spPr>
        <p:txBody>
          <a:bodyPr/>
          <a:lstStyle/>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sz="2400" b="1" u="none" strike="noStrike" kern="1200" cap="none" spc="0" normalizeH="0" baseline="0" noProof="0" dirty="0">
                <a:ln>
                  <a:noFill/>
                </a:ln>
                <a:solidFill>
                  <a:srgbClr val="000000"/>
                </a:solidFill>
                <a:effectLst/>
                <a:uLnTx/>
                <a:uFillTx/>
                <a:latin typeface="Arial" panose="020B0604020202020204"/>
                <a:ea typeface="+mn-ea"/>
                <a:cs typeface="+mn-cs"/>
              </a:rPr>
              <a:t>Intelligence: </a:t>
            </a:r>
            <a:r>
              <a:rPr kumimoji="0" lang="en-US" sz="2400" u="none" strike="noStrike" kern="1200" cap="none" spc="0" normalizeH="0" baseline="0" noProof="0" dirty="0">
                <a:ln>
                  <a:noFill/>
                </a:ln>
                <a:solidFill>
                  <a:srgbClr val="000000"/>
                </a:solidFill>
                <a:effectLst/>
                <a:uLnTx/>
                <a:uFillTx/>
                <a:latin typeface="Arial" panose="020B0604020202020204"/>
                <a:ea typeface="+mn-ea"/>
                <a:cs typeface="+mn-cs"/>
              </a:rPr>
              <a:t>the capacity to understand the world, think rationally, and use resources effectively when faced with challenges.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21</a:t>
            </a:fld>
            <a:endParaRPr lang="en-US" dirty="0"/>
          </a:p>
        </p:txBody>
      </p:sp>
    </p:spTree>
    <p:extLst>
      <p:ext uri="{BB962C8B-B14F-4D97-AF65-F5344CB8AC3E}">
        <p14:creationId xmlns:p14="http://schemas.microsoft.com/office/powerpoint/2010/main" val="4064488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Theories of Intelligence: Are There Different Kinds of Intelligence?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4922210"/>
          </a:xfrm>
        </p:spPr>
        <p:txBody>
          <a:bodyPr/>
          <a:lstStyle/>
          <a:p>
            <a:pPr marL="0" marR="0" lvl="0" indent="0" algn="l" defTabSz="914400" rtl="0" eaLnBrk="1" fontAlgn="auto" latinLnBrk="0" hangingPunct="1">
              <a:lnSpc>
                <a:spcPct val="100000"/>
              </a:lnSpc>
              <a:spcBef>
                <a:spcPts val="1000"/>
              </a:spcBef>
              <a:spcAft>
                <a:spcPts val="500"/>
              </a:spcAft>
              <a:buClrTx/>
              <a:buSzTx/>
              <a:buFont typeface="Arial" panose="020B0604020202020204" pitchFamily="34" charset="0"/>
              <a:buNone/>
              <a:tabLst/>
              <a:defRPr/>
            </a:pPr>
            <a:r>
              <a:rPr kumimoji="0" lang="en-US" sz="2400" b="1" i="1" u="none" strike="noStrike" kern="1200" cap="none" spc="0" normalizeH="0" baseline="0" noProof="0" dirty="0">
                <a:ln>
                  <a:noFill/>
                </a:ln>
                <a:solidFill>
                  <a:srgbClr val="000000"/>
                </a:solidFill>
                <a:effectLst/>
                <a:uLnTx/>
                <a:uFillTx/>
                <a:latin typeface="Arial" panose="020B0604020202020204"/>
                <a:ea typeface="+mn-ea"/>
                <a:cs typeface="+mn-cs"/>
              </a:rPr>
              <a:t>g</a:t>
            </a: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 or </a:t>
            </a:r>
            <a:r>
              <a:rPr kumimoji="0" lang="en-US" sz="2400" b="1" i="1" u="none" strike="noStrike" kern="1200" cap="none" spc="0" normalizeH="0" baseline="0" noProof="0" dirty="0">
                <a:ln>
                  <a:noFill/>
                </a:ln>
                <a:solidFill>
                  <a:srgbClr val="000000"/>
                </a:solidFill>
                <a:effectLst/>
                <a:uLnTx/>
                <a:uFillTx/>
                <a:latin typeface="Arial" panose="020B0604020202020204"/>
                <a:ea typeface="+mn-ea"/>
                <a:cs typeface="+mn-cs"/>
              </a:rPr>
              <a:t>g</a:t>
            </a: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-factor: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the single, general factor for mental ability assumed to underlie intelligence in some early theories of intelligence.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Fluid intelligence: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reflects the ability to think logically, reason abstractly, solve problems, and find patterns.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Crystallized intelligence: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the accumulation of information, knowledge, and skills that people have learned through experience and education.</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It reflects the facts we have learned and the information that resides in our long-term memory.</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22</a:t>
            </a:fld>
            <a:endParaRPr lang="en-US" dirty="0"/>
          </a:p>
        </p:txBody>
      </p:sp>
    </p:spTree>
    <p:extLst>
      <p:ext uri="{BB962C8B-B14F-4D97-AF65-F5344CB8AC3E}">
        <p14:creationId xmlns:p14="http://schemas.microsoft.com/office/powerpoint/2010/main" val="381743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Theories of Intelligence: Are There Different Kinds of Intelligence? </a:t>
            </a:r>
            <a:r>
              <a:rPr lang="en-US" sz="1600" dirty="0">
                <a:cs typeface="Arial" panose="020B0604020202020204" pitchFamily="34" charset="0"/>
              </a:rPr>
              <a:t>2</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4922210"/>
          </a:xfrm>
        </p:spPr>
        <p:txBody>
          <a:bodyPr/>
          <a:lstStyle/>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Theory of multiple intelligences: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psychologist Howard Gardner’s intelligence theory that proposes there are eight distinct spheres of intelligence.</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Each person has the same eight kinds of intelligence, in different degrees.</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There may be more than eight, such as </a:t>
            </a:r>
            <a:r>
              <a:rPr kumimoji="0" lang="en-US" sz="2200" i="1" u="none" strike="noStrike" kern="1200" cap="none" spc="0" normalizeH="0" baseline="0" noProof="0" dirty="0">
                <a:ln>
                  <a:noFill/>
                </a:ln>
                <a:solidFill>
                  <a:srgbClr val="000000"/>
                </a:solidFill>
                <a:effectLst/>
                <a:uLnTx/>
                <a:uFillTx/>
                <a:latin typeface="Arial" panose="020B0604020202020204"/>
                <a:ea typeface="+mn-ea"/>
                <a:cs typeface="+mn-cs"/>
              </a:rPr>
              <a:t>existential</a:t>
            </a: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2200" i="1" u="none" strike="noStrike" kern="1200" cap="none" spc="0" normalizeH="0" baseline="0" noProof="0" dirty="0">
                <a:ln>
                  <a:noFill/>
                </a:ln>
                <a:solidFill>
                  <a:srgbClr val="000000"/>
                </a:solidFill>
                <a:effectLst/>
                <a:uLnTx/>
                <a:uFillTx/>
                <a:latin typeface="Arial" panose="020B0604020202020204"/>
                <a:ea typeface="+mn-ea"/>
                <a:cs typeface="+mn-cs"/>
              </a:rPr>
              <a:t>intelligence</a:t>
            </a: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—involving identifying and thinking about the fundamental questions of human existence.</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23</a:t>
            </a:fld>
            <a:endParaRPr lang="en-US" dirty="0"/>
          </a:p>
        </p:txBody>
      </p:sp>
    </p:spTree>
    <p:extLst>
      <p:ext uri="{BB962C8B-B14F-4D97-AF65-F5344CB8AC3E}">
        <p14:creationId xmlns:p14="http://schemas.microsoft.com/office/powerpoint/2010/main" val="3730987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BB3D-FAA8-E333-3BCA-AD9E3A1A0FFD}"/>
              </a:ext>
            </a:extLst>
          </p:cNvPr>
          <p:cNvSpPr>
            <a:spLocks noGrp="1"/>
          </p:cNvSpPr>
          <p:nvPr>
            <p:ph type="title"/>
          </p:nvPr>
        </p:nvSpPr>
        <p:spPr/>
        <p:txBody>
          <a:bodyPr>
            <a:normAutofit/>
          </a:bodyPr>
          <a:lstStyle/>
          <a:p>
            <a:r>
              <a:rPr lang="en-US" sz="3600" dirty="0"/>
              <a:t>MODULE 23 FIGURE 1</a:t>
            </a:r>
          </a:p>
        </p:txBody>
      </p:sp>
      <p:sp>
        <p:nvSpPr>
          <p:cNvPr id="3" name="Table Summary 2" hidden="1">
            <a:extLst>
              <a:ext uri="{FF2B5EF4-FFF2-40B4-BE49-F238E27FC236}">
                <a16:creationId xmlns:a16="http://schemas.microsoft.com/office/drawing/2014/main" id="{B485C0DE-C3E7-4310-E138-55A21DAA5293}"/>
              </a:ext>
            </a:extLst>
          </p:cNvPr>
          <p:cNvSpPr>
            <a:spLocks noGrp="1"/>
          </p:cNvSpPr>
          <p:nvPr>
            <p:ph sz="quarter" idx="11"/>
          </p:nvPr>
        </p:nvSpPr>
        <p:spPr>
          <a:xfrm>
            <a:off x="2002971" y="1930400"/>
            <a:ext cx="4383316" cy="1739726"/>
          </a:xfrm>
        </p:spPr>
        <p:txBody>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000" u="none" strike="noStrike" kern="1200" cap="none" spc="0" normalizeH="0" baseline="0" noProof="0" dirty="0">
                <a:ln>
                  <a:noFill/>
                </a:ln>
                <a:solidFill>
                  <a:srgbClr val="000000"/>
                </a:solidFill>
                <a:effectLst/>
                <a:uLnTx/>
                <a:uFillTx/>
                <a:latin typeface="Arial" panose="020B0604020202020204"/>
                <a:ea typeface="+mn-ea"/>
                <a:cs typeface="+mn-cs"/>
              </a:rPr>
              <a:t>The following content is arranged like a table. Table divided into 2 columns.  The column headers are marked as: "Kind of Intelligence, Description".</a:t>
            </a:r>
          </a:p>
        </p:txBody>
      </p:sp>
      <p:graphicFrame>
        <p:nvGraphicFramePr>
          <p:cNvPr id="6" name="Table 12">
            <a:extLst>
              <a:ext uri="{FF2B5EF4-FFF2-40B4-BE49-F238E27FC236}">
                <a16:creationId xmlns:a16="http://schemas.microsoft.com/office/drawing/2014/main" id="{E94A5D6F-268E-AAC6-2255-313193B83EF6}"/>
              </a:ext>
            </a:extLst>
          </p:cNvPr>
          <p:cNvGraphicFramePr>
            <a:graphicFrameLocks/>
          </p:cNvGraphicFramePr>
          <p:nvPr>
            <p:extLst>
              <p:ext uri="{D42A27DB-BD31-4B8C-83A1-F6EECF244321}">
                <p14:modId xmlns:p14="http://schemas.microsoft.com/office/powerpoint/2010/main" val="1074057955"/>
              </p:ext>
            </p:extLst>
          </p:nvPr>
        </p:nvGraphicFramePr>
        <p:xfrm>
          <a:off x="402275" y="1410316"/>
          <a:ext cx="8458200" cy="4023360"/>
        </p:xfrm>
        <a:graphic>
          <a:graphicData uri="http://schemas.openxmlformats.org/drawingml/2006/table">
            <a:tbl>
              <a:tblPr firstRow="1" bandRow="1">
                <a:tableStyleId>{5C22544A-7EE6-4342-B048-85BDC9FD1C3A}</a:tableStyleId>
              </a:tblPr>
              <a:tblGrid>
                <a:gridCol w="2276379">
                  <a:extLst>
                    <a:ext uri="{9D8B030D-6E8A-4147-A177-3AD203B41FA5}">
                      <a16:colId xmlns:a16="http://schemas.microsoft.com/office/drawing/2014/main" val="3626837319"/>
                    </a:ext>
                  </a:extLst>
                </a:gridCol>
                <a:gridCol w="6181821">
                  <a:extLst>
                    <a:ext uri="{9D8B030D-6E8A-4147-A177-3AD203B41FA5}">
                      <a16:colId xmlns:a16="http://schemas.microsoft.com/office/drawing/2014/main" val="341302848"/>
                    </a:ext>
                  </a:extLst>
                </a:gridCol>
              </a:tblGrid>
              <a:tr h="26641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400" dirty="0">
                          <a:latin typeface="+mn-lt"/>
                        </a:rPr>
                        <a:t>Kind of Intelligence</a:t>
                      </a:r>
                    </a:p>
                  </a:txBody>
                  <a:tcPr>
                    <a:solidFill>
                      <a:srgbClr val="C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400" dirty="0">
                          <a:latin typeface="+mn-lt"/>
                        </a:rPr>
                        <a:t>Description</a:t>
                      </a:r>
                    </a:p>
                  </a:txBody>
                  <a:tcPr>
                    <a:solidFill>
                      <a:srgbClr val="C00000"/>
                    </a:solidFill>
                  </a:tcPr>
                </a:tc>
                <a:extLst>
                  <a:ext uri="{0D108BD9-81ED-4DB2-BD59-A6C34878D82A}">
                    <a16:rowId xmlns:a16="http://schemas.microsoft.com/office/drawing/2014/main" val="2311997873"/>
                  </a:ext>
                </a:extLst>
              </a:tr>
              <a:tr h="26641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Musical intelligence</a:t>
                      </a: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Skills in tasks involving music</a:t>
                      </a:r>
                    </a:p>
                  </a:txBody>
                  <a:tcPr/>
                </a:tc>
                <a:extLst>
                  <a:ext uri="{0D108BD9-81ED-4DB2-BD59-A6C34878D82A}">
                    <a16:rowId xmlns:a16="http://schemas.microsoft.com/office/drawing/2014/main" val="195989158"/>
                  </a:ext>
                </a:extLst>
              </a:tr>
              <a:tr h="63939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Bodily kinesthetic intelligence</a:t>
                      </a: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Skills in using the whole body or various portions of it in the solution of problems or in the construction of products or displays, exemplified by dancers, athletes, actors, and surgeons</a:t>
                      </a:r>
                    </a:p>
                  </a:txBody>
                  <a:tcPr/>
                </a:tc>
                <a:extLst>
                  <a:ext uri="{0D108BD9-81ED-4DB2-BD59-A6C34878D82A}">
                    <a16:rowId xmlns:a16="http://schemas.microsoft.com/office/drawing/2014/main" val="2775481913"/>
                  </a:ext>
                </a:extLst>
              </a:tr>
              <a:tr h="45290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Logical-mathematical intelligence</a:t>
                      </a: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Skills in problem solving and scientific thinking</a:t>
                      </a:r>
                    </a:p>
                  </a:txBody>
                  <a:tcPr/>
                </a:tc>
                <a:extLst>
                  <a:ext uri="{0D108BD9-81ED-4DB2-BD59-A6C34878D82A}">
                    <a16:rowId xmlns:a16="http://schemas.microsoft.com/office/drawing/2014/main" val="727134764"/>
                  </a:ext>
                </a:extLst>
              </a:tr>
              <a:tr h="26641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Linguistic intelligence</a:t>
                      </a: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Skills involved in the production and use of language</a:t>
                      </a:r>
                    </a:p>
                  </a:txBody>
                  <a:tcPr/>
                </a:tc>
                <a:extLst>
                  <a:ext uri="{0D108BD9-81ED-4DB2-BD59-A6C34878D82A}">
                    <a16:rowId xmlns:a16="http://schemas.microsoft.com/office/drawing/2014/main" val="1512121040"/>
                  </a:ext>
                </a:extLst>
              </a:tr>
              <a:tr h="45290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Spatial intelligence</a:t>
                      </a: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Skills involving spatial configurations, such as those used by artists and architects</a:t>
                      </a:r>
                    </a:p>
                  </a:txBody>
                  <a:tcPr/>
                </a:tc>
                <a:extLst>
                  <a:ext uri="{0D108BD9-81ED-4DB2-BD59-A6C34878D82A}">
                    <a16:rowId xmlns:a16="http://schemas.microsoft.com/office/drawing/2014/main" val="4178399263"/>
                  </a:ext>
                </a:extLst>
              </a:tr>
              <a:tr h="45290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Interpersonal intelligence </a:t>
                      </a: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Skills in interacting with others, such as sensitivity to the moods, temperaments, motivations, and intentions of others</a:t>
                      </a:r>
                    </a:p>
                  </a:txBody>
                  <a:tcPr/>
                </a:tc>
                <a:extLst>
                  <a:ext uri="{0D108BD9-81ED-4DB2-BD59-A6C34878D82A}">
                    <a16:rowId xmlns:a16="http://schemas.microsoft.com/office/drawing/2014/main" val="1260236731"/>
                  </a:ext>
                </a:extLst>
              </a:tr>
              <a:tr h="45290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Intrapersonal intelligence</a:t>
                      </a: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Knowledge of the internal aspects of oneself; access to one’s own feelings and emotions</a:t>
                      </a:r>
                    </a:p>
                  </a:txBody>
                  <a:tcPr/>
                </a:tc>
                <a:extLst>
                  <a:ext uri="{0D108BD9-81ED-4DB2-BD59-A6C34878D82A}">
                    <a16:rowId xmlns:a16="http://schemas.microsoft.com/office/drawing/2014/main" val="2938002201"/>
                  </a:ext>
                </a:extLst>
              </a:tr>
              <a:tr h="26641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Naturalist intelligence</a:t>
                      </a: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dirty="0">
                          <a:latin typeface="+mn-lt"/>
                        </a:rPr>
                        <a:t>Ability to identify and classify patterns in nature</a:t>
                      </a:r>
                    </a:p>
                  </a:txBody>
                  <a:tcPr/>
                </a:tc>
                <a:extLst>
                  <a:ext uri="{0D108BD9-81ED-4DB2-BD59-A6C34878D82A}">
                    <a16:rowId xmlns:a16="http://schemas.microsoft.com/office/drawing/2014/main" val="2256651813"/>
                  </a:ext>
                </a:extLst>
              </a:tr>
            </a:tbl>
          </a:graphicData>
        </a:graphic>
      </p:graphicFrame>
      <p:sp>
        <p:nvSpPr>
          <p:cNvPr id="4" name="Content Placeholder 3">
            <a:extLst>
              <a:ext uri="{FF2B5EF4-FFF2-40B4-BE49-F238E27FC236}">
                <a16:creationId xmlns:a16="http://schemas.microsoft.com/office/drawing/2014/main" id="{150E8481-1519-CC22-FB26-D8BF7CB1A805}"/>
              </a:ext>
            </a:extLst>
          </p:cNvPr>
          <p:cNvSpPr>
            <a:spLocks noGrp="1"/>
          </p:cNvSpPr>
          <p:nvPr>
            <p:ph sz="quarter" idx="14"/>
          </p:nvPr>
        </p:nvSpPr>
        <p:spPr>
          <a:xfrm>
            <a:off x="342900" y="5626759"/>
            <a:ext cx="8458200" cy="856343"/>
          </a:xfrm>
        </p:spPr>
        <p:txBody>
          <a:bodyPr>
            <a:normAutofit/>
          </a:bodyPr>
          <a:lstStyle/>
          <a:p>
            <a:r>
              <a:rPr lang="en-US" sz="1400" dirty="0"/>
              <a:t>Howard Gardner describes eight major kinds of intelligences, corresponding to abilities in different domains.</a:t>
            </a:r>
          </a:p>
        </p:txBody>
      </p:sp>
      <p:sp>
        <p:nvSpPr>
          <p:cNvPr id="7" name="Slide Number Placeholder 6">
            <a:extLst>
              <a:ext uri="{FF2B5EF4-FFF2-40B4-BE49-F238E27FC236}">
                <a16:creationId xmlns:a16="http://schemas.microsoft.com/office/drawing/2014/main" id="{F141839B-EABD-BD26-FE7A-32BC1F75E026}"/>
              </a:ext>
            </a:extLst>
          </p:cNvPr>
          <p:cNvSpPr>
            <a:spLocks noGrp="1"/>
          </p:cNvSpPr>
          <p:nvPr>
            <p:ph type="sldNum" sz="quarter" idx="10"/>
          </p:nvPr>
        </p:nvSpPr>
        <p:spPr/>
        <p:txBody>
          <a:bodyPr/>
          <a:lstStyle/>
          <a:p>
            <a:fld id="{68151E55-6873-49E2-B8D5-2F265E6F1973}" type="slidenum">
              <a:rPr lang="en-US" smtClean="0"/>
              <a:t>24</a:t>
            </a:fld>
            <a:endParaRPr lang="en-US" dirty="0"/>
          </a:p>
        </p:txBody>
      </p:sp>
    </p:spTree>
    <p:extLst>
      <p:ext uri="{BB962C8B-B14F-4D97-AF65-F5344CB8AC3E}">
        <p14:creationId xmlns:p14="http://schemas.microsoft.com/office/powerpoint/2010/main" val="232329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972378"/>
          </a:xfrm>
        </p:spPr>
        <p:txBody>
          <a:bodyPr>
            <a:noAutofit/>
          </a:bodyPr>
          <a:lstStyle/>
          <a:p>
            <a:r>
              <a:rPr lang="en-US" sz="3600" dirty="0">
                <a:cs typeface="Arial" panose="020B0604020202020204" pitchFamily="34" charset="0"/>
              </a:rPr>
              <a:t>Practical and Emotional Intelligence: Toward a More Intelligent View of Intelligence</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669143"/>
            <a:ext cx="8412480" cy="4529776"/>
          </a:xfrm>
        </p:spPr>
        <p:txBody>
          <a:bodyPr/>
          <a:lstStyle/>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Practical intelligence: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according to psychologist Robert Sternberg, intelligence related to overall success in living.</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i="1" u="none" strike="noStrike" kern="1200" cap="none" spc="0" normalizeH="0" baseline="0" noProof="0" dirty="0">
                <a:ln>
                  <a:noFill/>
                </a:ln>
                <a:solidFill>
                  <a:srgbClr val="000000"/>
                </a:solidFill>
                <a:effectLst/>
                <a:uLnTx/>
                <a:uFillTx/>
                <a:latin typeface="Arial" panose="020B0604020202020204"/>
                <a:ea typeface="+mn-ea"/>
                <a:cs typeface="+mn-cs"/>
              </a:rPr>
              <a:t>Analytical intelligence: </a:t>
            </a: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focuses on the traditional types of problems measured on IQ tests.</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i="1" u="none" strike="noStrike" kern="1200" cap="none" spc="0" normalizeH="0" baseline="0" noProof="0" dirty="0">
                <a:ln>
                  <a:noFill/>
                </a:ln>
                <a:solidFill>
                  <a:srgbClr val="000000"/>
                </a:solidFill>
                <a:effectLst/>
                <a:uLnTx/>
                <a:uFillTx/>
                <a:latin typeface="Arial" panose="020B0604020202020204"/>
                <a:ea typeface="+mn-ea"/>
                <a:cs typeface="+mn-cs"/>
              </a:rPr>
              <a:t>Creative intelligence: </a:t>
            </a: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involves the generation of novel ideas and products.</a:t>
            </a:r>
          </a:p>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Emotional intelligence: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a set of skills that underlie the accurate assessment, evaluation, expression, and regulation of emotions.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25</a:t>
            </a:fld>
            <a:endParaRPr lang="en-US" dirty="0"/>
          </a:p>
        </p:txBody>
      </p:sp>
    </p:spTree>
    <p:extLst>
      <p:ext uri="{BB962C8B-B14F-4D97-AF65-F5344CB8AC3E}">
        <p14:creationId xmlns:p14="http://schemas.microsoft.com/office/powerpoint/2010/main" val="190272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BB3D-FAA8-E333-3BCA-AD9E3A1A0FFD}"/>
              </a:ext>
            </a:extLst>
          </p:cNvPr>
          <p:cNvSpPr>
            <a:spLocks noGrp="1"/>
          </p:cNvSpPr>
          <p:nvPr>
            <p:ph type="title"/>
          </p:nvPr>
        </p:nvSpPr>
        <p:spPr/>
        <p:txBody>
          <a:bodyPr>
            <a:normAutofit/>
          </a:bodyPr>
          <a:lstStyle/>
          <a:p>
            <a:r>
              <a:rPr lang="en-US" sz="3600" dirty="0"/>
              <a:t>MODULE 23 FIGURE 3</a:t>
            </a:r>
          </a:p>
        </p:txBody>
      </p:sp>
      <p:sp>
        <p:nvSpPr>
          <p:cNvPr id="3" name="Table Summary 2" hidden="1">
            <a:extLst>
              <a:ext uri="{FF2B5EF4-FFF2-40B4-BE49-F238E27FC236}">
                <a16:creationId xmlns:a16="http://schemas.microsoft.com/office/drawing/2014/main" id="{B485C0DE-C3E7-4310-E138-55A21DAA5293}"/>
              </a:ext>
            </a:extLst>
          </p:cNvPr>
          <p:cNvSpPr>
            <a:spLocks noGrp="1"/>
          </p:cNvSpPr>
          <p:nvPr>
            <p:ph sz="quarter" idx="11"/>
          </p:nvPr>
        </p:nvSpPr>
        <p:spPr>
          <a:xfrm>
            <a:off x="2002971" y="1930400"/>
            <a:ext cx="4383316" cy="1498600"/>
          </a:xfrm>
        </p:spPr>
        <p:txBody>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000" u="none" strike="noStrike" kern="1200" cap="none" spc="0" normalizeH="0" baseline="0" noProof="0" dirty="0">
                <a:ln>
                  <a:noFill/>
                </a:ln>
                <a:solidFill>
                  <a:srgbClr val="000000"/>
                </a:solidFill>
                <a:effectLst/>
                <a:uLnTx/>
                <a:uFillTx/>
                <a:latin typeface="Arial" panose="020B0604020202020204"/>
                <a:ea typeface="+mn-ea"/>
                <a:cs typeface="+mn-cs"/>
              </a:rPr>
              <a:t>The following content is arranged like a table. Table divided into 2 columns The column headers are marked as: "Approach, Characteristics".</a:t>
            </a:r>
          </a:p>
        </p:txBody>
      </p:sp>
      <p:graphicFrame>
        <p:nvGraphicFramePr>
          <p:cNvPr id="5" name="Table 2" hidden="1">
            <a:extLst>
              <a:ext uri="{FF2B5EF4-FFF2-40B4-BE49-F238E27FC236}">
                <a16:creationId xmlns:a16="http://schemas.microsoft.com/office/drawing/2014/main" id="{63D58395-92B8-4E02-ABFC-99DDB846FFA0}"/>
              </a:ext>
            </a:extLst>
          </p:cNvPr>
          <p:cNvGraphicFramePr>
            <a:graphicFrameLocks/>
          </p:cNvGraphicFramePr>
          <p:nvPr>
            <p:extLst>
              <p:ext uri="{D42A27DB-BD31-4B8C-83A1-F6EECF244321}">
                <p14:modId xmlns:p14="http://schemas.microsoft.com/office/powerpoint/2010/main" val="3948530189"/>
              </p:ext>
            </p:extLst>
          </p:nvPr>
        </p:nvGraphicFramePr>
        <p:xfrm>
          <a:off x="521804" y="1474312"/>
          <a:ext cx="8100392" cy="3139440"/>
        </p:xfrm>
        <a:graphic>
          <a:graphicData uri="http://schemas.openxmlformats.org/drawingml/2006/table">
            <a:tbl>
              <a:tblPr firstRow="1" bandRow="1">
                <a:tableStyleId>{5C22544A-7EE6-4342-B048-85BDC9FD1C3A}</a:tableStyleId>
              </a:tblPr>
              <a:tblGrid>
                <a:gridCol w="2231906">
                  <a:extLst>
                    <a:ext uri="{9D8B030D-6E8A-4147-A177-3AD203B41FA5}">
                      <a16:colId xmlns:a16="http://schemas.microsoft.com/office/drawing/2014/main" val="20000"/>
                    </a:ext>
                  </a:extLst>
                </a:gridCol>
                <a:gridCol w="5868486">
                  <a:extLst>
                    <a:ext uri="{9D8B030D-6E8A-4147-A177-3AD203B41FA5}">
                      <a16:colId xmlns:a16="http://schemas.microsoft.com/office/drawing/2014/main" val="20001"/>
                    </a:ext>
                  </a:extLst>
                </a:gridCol>
              </a:tblGrid>
              <a:tr h="28816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600" noProof="0" dirty="0">
                          <a:latin typeface="+mn-lt"/>
                        </a:rPr>
                        <a:t>Approach</a:t>
                      </a:r>
                      <a:endParaRPr lang="en-US" sz="1600" b="1" noProof="0" dirty="0">
                        <a:latin typeface="+mn-lt"/>
                      </a:endParaRPr>
                    </a:p>
                  </a:txBody>
                  <a:tcPr marL="45720" marR="45720" anchor="b">
                    <a:solidFill>
                      <a:srgbClr val="C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600" noProof="0" dirty="0">
                          <a:latin typeface="+mn-lt"/>
                        </a:rPr>
                        <a:t>Characteristics</a:t>
                      </a:r>
                      <a:endParaRPr lang="en-US" sz="1600" b="1" noProof="0" dirty="0">
                        <a:latin typeface="+mn-lt"/>
                      </a:endParaRPr>
                    </a:p>
                  </a:txBody>
                  <a:tcPr marL="45720" marR="45720" anchor="b">
                    <a:solidFill>
                      <a:srgbClr val="C00000"/>
                    </a:solidFill>
                  </a:tcPr>
                </a:tc>
                <a:extLst>
                  <a:ext uri="{0D108BD9-81ED-4DB2-BD59-A6C34878D82A}">
                    <a16:rowId xmlns:a16="http://schemas.microsoft.com/office/drawing/2014/main" val="10000"/>
                  </a:ext>
                </a:extLst>
              </a:tr>
              <a:tr h="707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noProof="0" dirty="0">
                          <a:effectLst/>
                          <a:latin typeface="+mn-lt"/>
                        </a:rPr>
                        <a:t>Fluid and crystallized intelligence</a:t>
                      </a:r>
                      <a:endParaRPr lang="en-US" sz="1600" noProof="0" dirty="0">
                        <a:latin typeface="+mn-lt"/>
                      </a:endParaRPr>
                    </a:p>
                  </a:txBody>
                  <a:tcPr marL="45720" marR="45720"/>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noProof="0" dirty="0">
                          <a:effectLst/>
                          <a:latin typeface="+mn-lt"/>
                        </a:rPr>
                        <a:t>Fluid intelligence relates to the ability to think logically, reason abstractly, and solve problems; crystallized intelligence relates to information, skills, and strategies learned through experience</a:t>
                      </a:r>
                      <a:endParaRPr lang="en-US" sz="1600" noProof="0" dirty="0">
                        <a:latin typeface="+mn-lt"/>
                      </a:endParaRPr>
                    </a:p>
                  </a:txBody>
                  <a:tcPr marL="45720" marR="45720"/>
                </a:tc>
                <a:extLst>
                  <a:ext uri="{0D108BD9-81ED-4DB2-BD59-A6C34878D82A}">
                    <a16:rowId xmlns:a16="http://schemas.microsoft.com/office/drawing/2014/main" val="10001"/>
                  </a:ext>
                </a:extLst>
              </a:tr>
              <a:tr h="49774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noProof="0" dirty="0">
                          <a:latin typeface="+mn-lt"/>
                        </a:rPr>
                        <a:t>Gardner's multiple intelligences</a:t>
                      </a:r>
                    </a:p>
                  </a:txBody>
                  <a:tcPr marL="45720" marR="45720"/>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noProof="0" dirty="0">
                          <a:latin typeface="+mn-lt"/>
                        </a:rPr>
                        <a:t>Eight independent forms of intelligence</a:t>
                      </a:r>
                    </a:p>
                  </a:txBody>
                  <a:tcPr marL="45720" marR="45720"/>
                </a:tc>
                <a:extLst>
                  <a:ext uri="{0D108BD9-81ED-4DB2-BD59-A6C34878D82A}">
                    <a16:rowId xmlns:a16="http://schemas.microsoft.com/office/drawing/2014/main" val="10002"/>
                  </a:ext>
                </a:extLst>
              </a:tr>
              <a:tr h="49774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noProof="0" dirty="0">
                          <a:latin typeface="+mn-lt"/>
                        </a:rPr>
                        <a:t>Practical intelligence</a:t>
                      </a:r>
                    </a:p>
                  </a:txBody>
                  <a:tcPr marL="45720" marR="45720"/>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noProof="0" dirty="0">
                          <a:effectLst/>
                          <a:latin typeface="+mn-lt"/>
                        </a:rPr>
                        <a:t>Intelligence in terms of nonacademic, career, and personal success</a:t>
                      </a:r>
                      <a:endParaRPr lang="en-US" sz="1600" noProof="0" dirty="0">
                        <a:latin typeface="+mn-lt"/>
                      </a:endParaRPr>
                    </a:p>
                  </a:txBody>
                  <a:tcPr marL="45720" marR="45720"/>
                </a:tc>
                <a:extLst>
                  <a:ext uri="{0D108BD9-81ED-4DB2-BD59-A6C34878D82A}">
                    <a16:rowId xmlns:a16="http://schemas.microsoft.com/office/drawing/2014/main" val="10003"/>
                  </a:ext>
                </a:extLst>
              </a:tr>
              <a:tr h="70732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noProof="0" dirty="0">
                          <a:latin typeface="+mn-lt"/>
                        </a:rPr>
                        <a:t>Emotional intelligence</a:t>
                      </a:r>
                    </a:p>
                  </a:txBody>
                  <a:tcPr marL="45720" marR="45720"/>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noProof="0" dirty="0">
                          <a:effectLst/>
                          <a:latin typeface="+mn-lt"/>
                        </a:rPr>
                        <a:t>Intelligence that provides an understanding of what other people are feeling and experiencing and permits us to respond appropriately to others’ needs</a:t>
                      </a:r>
                      <a:endParaRPr lang="en-US" sz="1600" noProof="0" dirty="0">
                        <a:latin typeface="+mn-lt"/>
                      </a:endParaRPr>
                    </a:p>
                  </a:txBody>
                  <a:tcPr marL="45720" marR="45720"/>
                </a:tc>
                <a:extLst>
                  <a:ext uri="{0D108BD9-81ED-4DB2-BD59-A6C34878D82A}">
                    <a16:rowId xmlns:a16="http://schemas.microsoft.com/office/drawing/2014/main" val="10004"/>
                  </a:ext>
                </a:extLst>
              </a:tr>
            </a:tbl>
          </a:graphicData>
        </a:graphic>
      </p:graphicFrame>
      <p:sp>
        <p:nvSpPr>
          <p:cNvPr id="4" name="Content Placeholder 3">
            <a:extLst>
              <a:ext uri="{FF2B5EF4-FFF2-40B4-BE49-F238E27FC236}">
                <a16:creationId xmlns:a16="http://schemas.microsoft.com/office/drawing/2014/main" id="{150E8481-1519-CC22-FB26-D8BF7CB1A805}"/>
              </a:ext>
            </a:extLst>
          </p:cNvPr>
          <p:cNvSpPr>
            <a:spLocks noGrp="1"/>
          </p:cNvSpPr>
          <p:nvPr>
            <p:ph sz="quarter" idx="14"/>
          </p:nvPr>
        </p:nvSpPr>
        <p:spPr>
          <a:xfrm>
            <a:off x="342900" y="5440365"/>
            <a:ext cx="8458200" cy="856343"/>
          </a:xfrm>
        </p:spPr>
        <p:txBody>
          <a:bodyPr>
            <a:normAutofit/>
          </a:bodyPr>
          <a:lstStyle/>
          <a:p>
            <a:r>
              <a:rPr lang="en-US" sz="1400" dirty="0"/>
              <a:t>The major approaches to intelligence. Just as there are many views of the nature of intelligence, there are also numerous ways to demonstrate intelligent behavior. This summary provides an overview of the various approaches used by psychologists.</a:t>
            </a:r>
          </a:p>
        </p:txBody>
      </p:sp>
      <p:sp>
        <p:nvSpPr>
          <p:cNvPr id="7" name="Slide Number Placeholder 6">
            <a:extLst>
              <a:ext uri="{FF2B5EF4-FFF2-40B4-BE49-F238E27FC236}">
                <a16:creationId xmlns:a16="http://schemas.microsoft.com/office/drawing/2014/main" id="{F141839B-EABD-BD26-FE7A-32BC1F75E026}"/>
              </a:ext>
            </a:extLst>
          </p:cNvPr>
          <p:cNvSpPr>
            <a:spLocks noGrp="1"/>
          </p:cNvSpPr>
          <p:nvPr>
            <p:ph type="sldNum" sz="quarter" idx="10"/>
          </p:nvPr>
        </p:nvSpPr>
        <p:spPr/>
        <p:txBody>
          <a:bodyPr/>
          <a:lstStyle/>
          <a:p>
            <a:fld id="{68151E55-6873-49E2-B8D5-2F265E6F1973}" type="slidenum">
              <a:rPr lang="en-US" smtClean="0"/>
              <a:t>26</a:t>
            </a:fld>
            <a:endParaRPr lang="en-US" dirty="0"/>
          </a:p>
        </p:txBody>
      </p:sp>
      <p:pic>
        <p:nvPicPr>
          <p:cNvPr id="8" name="Picture 7">
            <a:extLst>
              <a:ext uri="{FF2B5EF4-FFF2-40B4-BE49-F238E27FC236}">
                <a16:creationId xmlns:a16="http://schemas.microsoft.com/office/drawing/2014/main" id="{DE474495-79A2-8636-B2D6-936C194FDD82}"/>
              </a:ext>
            </a:extLst>
          </p:cNvPr>
          <p:cNvPicPr>
            <a:picLocks noChangeAspect="1"/>
          </p:cNvPicPr>
          <p:nvPr/>
        </p:nvPicPr>
        <p:blipFill>
          <a:blip r:embed="rId2"/>
          <a:stretch>
            <a:fillRect/>
          </a:stretch>
        </p:blipFill>
        <p:spPr>
          <a:xfrm>
            <a:off x="1677286" y="1168225"/>
            <a:ext cx="5789428" cy="4272140"/>
          </a:xfrm>
          <a:prstGeom prst="rect">
            <a:avLst/>
          </a:prstGeom>
        </p:spPr>
      </p:pic>
    </p:spTree>
    <p:extLst>
      <p:ext uri="{BB962C8B-B14F-4D97-AF65-F5344CB8AC3E}">
        <p14:creationId xmlns:p14="http://schemas.microsoft.com/office/powerpoint/2010/main" val="43492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Assessing Intelligence</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4740721"/>
          </a:xfrm>
        </p:spPr>
        <p:txBody>
          <a:bodyPr/>
          <a:lstStyle/>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Intelligence tests: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tests devised to quantify a person’s level of intelligence.</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These have proved of great benefit in identifying students in need of special attention in school; diagnosing specific learning difficulties; and helping people make the best educational and vocational choices.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27</a:t>
            </a:fld>
            <a:endParaRPr lang="en-US" dirty="0"/>
          </a:p>
        </p:txBody>
      </p:sp>
    </p:spTree>
    <p:extLst>
      <p:ext uri="{BB962C8B-B14F-4D97-AF65-F5344CB8AC3E}">
        <p14:creationId xmlns:p14="http://schemas.microsoft.com/office/powerpoint/2010/main" val="4072436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74320" y="304331"/>
            <a:ext cx="8595360" cy="678611"/>
          </a:xfrm>
        </p:spPr>
        <p:txBody>
          <a:bodyPr>
            <a:noAutofit/>
          </a:bodyPr>
          <a:lstStyle/>
          <a:p>
            <a:r>
              <a:rPr lang="en-US" sz="3600" dirty="0">
                <a:cs typeface="Arial" panose="020B0604020202020204" pitchFamily="34" charset="0"/>
              </a:rPr>
              <a:t>Binet and the Development of IQ Tests</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3057065"/>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French psychologist Alfred Binet developed the first real intelligence test.</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Mental age: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age for which a given level of performance is average.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Intelligence quotient (IQ):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takes into account an individual’s mental age (M</a:t>
            </a:r>
            <a:r>
              <a:rPr kumimoji="0" lang="en-US" sz="10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A) and chronological age (CA).</a:t>
            </a:r>
          </a:p>
        </p:txBody>
      </p:sp>
      <p:graphicFrame>
        <p:nvGraphicFramePr>
          <p:cNvPr id="4" name="Object 3">
            <a:extLst>
              <a:ext uri="{FF2B5EF4-FFF2-40B4-BE49-F238E27FC236}">
                <a16:creationId xmlns:a16="http://schemas.microsoft.com/office/drawing/2014/main" id="{BC59CAA8-A5E9-F82A-9002-DE394E5C9BDB}"/>
              </a:ext>
            </a:extLst>
          </p:cNvPr>
          <p:cNvGraphicFramePr>
            <a:graphicFrameLocks noChangeAspect="1"/>
          </p:cNvGraphicFramePr>
          <p:nvPr>
            <p:extLst>
              <p:ext uri="{D42A27DB-BD31-4B8C-83A1-F6EECF244321}">
                <p14:modId xmlns:p14="http://schemas.microsoft.com/office/powerpoint/2010/main" val="2745350632"/>
              </p:ext>
            </p:extLst>
          </p:nvPr>
        </p:nvGraphicFramePr>
        <p:xfrm>
          <a:off x="2493963" y="4333774"/>
          <a:ext cx="2819400" cy="736600"/>
        </p:xfrm>
        <a:graphic>
          <a:graphicData uri="http://schemas.openxmlformats.org/presentationml/2006/ole">
            <mc:AlternateContent xmlns:mc="http://schemas.openxmlformats.org/markup-compatibility/2006">
              <mc:Choice xmlns:v="urn:schemas-microsoft-com:vml" Requires="v">
                <p:oleObj name="Equation" r:id="rId2" imgW="2819160" imgH="736560" progId="Equation.DSMT4">
                  <p:embed/>
                </p:oleObj>
              </mc:Choice>
              <mc:Fallback>
                <p:oleObj name="Equation" r:id="rId2" imgW="2819160" imgH="736560" progId="Equation.DSMT4">
                  <p:embed/>
                  <p:pic>
                    <p:nvPicPr>
                      <p:cNvPr id="0" name=""/>
                      <p:cNvPicPr/>
                      <p:nvPr/>
                    </p:nvPicPr>
                    <p:blipFill>
                      <a:blip r:embed="rId3"/>
                      <a:stretch>
                        <a:fillRect/>
                      </a:stretch>
                    </p:blipFill>
                    <p:spPr>
                      <a:xfrm>
                        <a:off x="2493963" y="4333774"/>
                        <a:ext cx="2819400" cy="736600"/>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28</a:t>
            </a:fld>
            <a:endParaRPr lang="en-US" dirty="0"/>
          </a:p>
        </p:txBody>
      </p:sp>
    </p:spTree>
    <p:extLst>
      <p:ext uri="{BB962C8B-B14F-4D97-AF65-F5344CB8AC3E}">
        <p14:creationId xmlns:p14="http://schemas.microsoft.com/office/powerpoint/2010/main" val="31170818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sz="3600" dirty="0"/>
              <a:t>MODULE 23 FIGURE 4</a:t>
            </a:r>
          </a:p>
        </p:txBody>
      </p:sp>
      <p:pic>
        <p:nvPicPr>
          <p:cNvPr id="7" name="Picture 6" descr="A graph shows a bell-shaped curve depicting average IQ score is 100, and 68 percent of people score between 85 and 115.">
            <a:extLst>
              <a:ext uri="{FF2B5EF4-FFF2-40B4-BE49-F238E27FC236}">
                <a16:creationId xmlns:a16="http://schemas.microsoft.com/office/drawing/2014/main" id="{ABBD4B67-E7C9-C0EB-3303-3EC14C215A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306" y="1418705"/>
            <a:ext cx="7243389" cy="3767521"/>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394139"/>
            <a:ext cx="8551718" cy="747260"/>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The average and most common IQ score is 100, and 68% of all people are within a 30-point range centered on 100. Some 95% of the population have scores that are within 30 points above or below 100, and 99.8% have scores that are between 55 and 145.</a:t>
            </a:r>
          </a:p>
        </p:txBody>
      </p:sp>
      <p:sp>
        <p:nvSpPr>
          <p:cNvPr id="4" name="Text Placeholder 3">
            <a:extLst>
              <a:ext uri="{FF2B5EF4-FFF2-40B4-BE49-F238E27FC236}">
                <a16:creationId xmlns:a16="http://schemas.microsoft.com/office/drawing/2014/main" id="{D1B0E05C-1B54-D4E7-1952-4C38960A16D8}"/>
              </a:ext>
            </a:extLst>
          </p:cNvPr>
          <p:cNvSpPr>
            <a:spLocks noGrp="1"/>
          </p:cNvSpPr>
          <p:nvPr>
            <p:ph type="body" sz="quarter" idx="15"/>
          </p:nvPr>
        </p:nvSpPr>
        <p:spPr>
          <a:xfrm>
            <a:off x="3374136" y="6286538"/>
            <a:ext cx="2404872" cy="192024"/>
          </a:xfrm>
        </p:spPr>
        <p:txBody>
          <a:bodyPr/>
          <a:lstStyle/>
          <a:p>
            <a:r>
              <a:rPr lang="en-US" dirty="0">
                <a:hlinkClick r:id="" action="ppaction://noaction"/>
              </a:rPr>
              <a:t>Access the text alternative for slide images.</a:t>
            </a:r>
            <a:endParaRPr lang="en-US" dirty="0"/>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29</a:t>
            </a:fld>
            <a:endParaRPr lang="en-US" dirty="0"/>
          </a:p>
        </p:txBody>
      </p:sp>
    </p:spTree>
    <p:extLst>
      <p:ext uri="{BB962C8B-B14F-4D97-AF65-F5344CB8AC3E}">
        <p14:creationId xmlns:p14="http://schemas.microsoft.com/office/powerpoint/2010/main" val="15024667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Contemporary IQ Tests: Gauging Intelligence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5276960"/>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The </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Stanford-Binet Intelligence Scale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consists of a series of items that vary according to the age of the person being tested.</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The IQ tests most frequently used in the United States are the </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Wechsler Adult Intelligence Scale-IV (W</a:t>
            </a:r>
            <a:r>
              <a:rPr kumimoji="0" lang="en-US" sz="100" i="1"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A</a:t>
            </a:r>
            <a:r>
              <a:rPr kumimoji="0" lang="en-US" sz="100" i="1"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I</a:t>
            </a:r>
            <a:r>
              <a:rPr kumimoji="0" lang="en-US" sz="100" i="1"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S-IV)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and the </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Wechsler Intelligence Scale for Children-</a:t>
            </a:r>
            <a:r>
              <a:rPr kumimoji="0" lang="en-US" sz="2400" i="1" u="none" strike="noStrike" kern="1200" cap="none" spc="0" normalizeH="0" baseline="0" noProof="0" dirty="0">
                <a:ln>
                  <a:noFill/>
                </a:ln>
                <a:noFill/>
                <a:effectLst/>
                <a:uLnTx/>
                <a:uFillTx/>
                <a:latin typeface="Arial" panose="020B0604020202020204"/>
                <a:ea typeface="+mn-ea"/>
                <a:cs typeface="+mn-cs"/>
              </a:rPr>
              <a:t>5</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 (W</a:t>
            </a:r>
            <a:r>
              <a:rPr kumimoji="0" lang="en-US" sz="100" i="1"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I</a:t>
            </a:r>
            <a:r>
              <a:rPr kumimoji="0" lang="en-US" sz="100" i="1"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S</a:t>
            </a:r>
            <a:r>
              <a:rPr kumimoji="0" lang="en-US" sz="100" i="1"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C-</a:t>
            </a:r>
            <a:r>
              <a:rPr kumimoji="0" lang="en-US" sz="2400" i="1" u="none" strike="noStrike" kern="1200" cap="none" spc="0" normalizeH="0" baseline="0" noProof="0" dirty="0">
                <a:ln>
                  <a:noFill/>
                </a:ln>
                <a:noFill/>
                <a:effectLst/>
                <a:uLnTx/>
                <a:uFillTx/>
                <a:latin typeface="Arial" panose="020B0604020202020204"/>
                <a:ea typeface="+mn-ea"/>
                <a:cs typeface="+mn-cs"/>
              </a:rPr>
              <a:t>5</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a:t>
            </a:r>
          </a:p>
        </p:txBody>
      </p:sp>
      <p:pic>
        <p:nvPicPr>
          <p:cNvPr id="5" name="Picture 4">
            <a:extLst>
              <a:ext uri="{FF2B5EF4-FFF2-40B4-BE49-F238E27FC236}">
                <a16:creationId xmlns:a16="http://schemas.microsoft.com/office/drawing/2014/main" id="{AE054A26-6591-2544-0872-A97439B7D7A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755361" y="3189329"/>
            <a:ext cx="566977" cy="640135"/>
          </a:xfrm>
          <a:prstGeom prst="rect">
            <a:avLst/>
          </a:prstGeom>
        </p:spPr>
      </p:pic>
      <p:pic>
        <p:nvPicPr>
          <p:cNvPr id="7" name="Picture 6">
            <a:extLst>
              <a:ext uri="{FF2B5EF4-FFF2-40B4-BE49-F238E27FC236}">
                <a16:creationId xmlns:a16="http://schemas.microsoft.com/office/drawing/2014/main" id="{BDA78AD9-CB9D-856B-124E-FB526E95EF2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017601" y="3189329"/>
            <a:ext cx="566977" cy="640135"/>
          </a:xfrm>
          <a:prstGeom prst="rect">
            <a:avLst/>
          </a:prstGeom>
        </p:spPr>
      </p:pic>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30</a:t>
            </a:fld>
            <a:endParaRPr lang="en-US" dirty="0"/>
          </a:p>
        </p:txBody>
      </p:sp>
    </p:spTree>
    <p:extLst>
      <p:ext uri="{BB962C8B-B14F-4D97-AF65-F5344CB8AC3E}">
        <p14:creationId xmlns:p14="http://schemas.microsoft.com/office/powerpoint/2010/main" val="2421242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Reliability and Validity: Taking the Measure of Tests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922210"/>
          </a:xfrm>
        </p:spPr>
        <p:txBody>
          <a:bodyPr/>
          <a:lstStyle/>
          <a:p>
            <a:pPr marL="0" marR="0" lvl="0" indent="0" algn="l" defTabSz="914400" rtl="0" eaLnBrk="1" fontAlgn="auto" latinLnBrk="0" hangingPunct="1">
              <a:lnSpc>
                <a:spcPct val="100000"/>
              </a:lnSpc>
              <a:spcBef>
                <a:spcPts val="1000"/>
              </a:spcBef>
              <a:spcAft>
                <a:spcPts val="10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Reliability: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the consistency of a test in measuring what it is trying to measure.</a:t>
            </a:r>
          </a:p>
          <a:p>
            <a:pPr marL="0" marR="0" lvl="0" indent="0" algn="l" defTabSz="914400" rtl="0" eaLnBrk="1" fontAlgn="auto" latinLnBrk="0" hangingPunct="1">
              <a:lnSpc>
                <a:spcPct val="100000"/>
              </a:lnSpc>
              <a:spcBef>
                <a:spcPts val="1000"/>
              </a:spcBef>
              <a:spcAft>
                <a:spcPts val="10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Validity: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the degree to which a test actually measures what it is supposed to measure.</a:t>
            </a:r>
          </a:p>
          <a:p>
            <a:pPr marL="0" marR="0" lvl="0" indent="0" algn="l" defTabSz="914400" rtl="0" eaLnBrk="1" fontAlgn="auto" latinLnBrk="0" hangingPunct="1">
              <a:lnSpc>
                <a:spcPct val="100000"/>
              </a:lnSpc>
              <a:spcBef>
                <a:spcPts val="1000"/>
              </a:spcBef>
              <a:spcAft>
                <a:spcPts val="1000"/>
              </a:spcAft>
              <a:buClrTx/>
              <a:buSzTx/>
              <a:buFont typeface="Arial" panose="020B0604020202020204" pitchFamily="34" charset="0"/>
              <a:buNone/>
              <a:tabLst/>
              <a:defRPr/>
            </a:pP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Both are prerequisites for accurate assessment of intelligence.</a:t>
            </a:r>
          </a:p>
          <a:p>
            <a:pPr marL="0" marR="0" lvl="0" indent="0" algn="l" defTabSz="914400" rtl="0" eaLnBrk="1" fontAlgn="auto" latinLnBrk="0" hangingPunct="1">
              <a:lnSpc>
                <a:spcPct val="100000"/>
              </a:lnSpc>
              <a:spcBef>
                <a:spcPts val="1000"/>
              </a:spcBef>
              <a:spcAft>
                <a:spcPts val="10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Norms: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standards of test performance that permit the comparison of one person’s score on a test with the scores of other individuals who have taken the same test.</a:t>
            </a:r>
          </a:p>
          <a:p>
            <a:pPr marL="342900" marR="0" lvl="0" indent="-342900" algn="l" defTabSz="914400" rtl="0" eaLnBrk="1" fontAlgn="auto" latinLnBrk="0" hangingPunct="1">
              <a:lnSpc>
                <a:spcPct val="100000"/>
              </a:lnSpc>
              <a:spcBef>
                <a:spcPts val="1000"/>
              </a:spcBef>
              <a:spcAft>
                <a:spcPts val="10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Tests for which there are norms are </a:t>
            </a:r>
            <a:r>
              <a:rPr kumimoji="0" lang="en-US" sz="2200" i="1" u="none" strike="noStrike" kern="1200" cap="none" spc="0" normalizeH="0" baseline="0" noProof="0" dirty="0">
                <a:ln>
                  <a:noFill/>
                </a:ln>
                <a:solidFill>
                  <a:srgbClr val="000000"/>
                </a:solidFill>
                <a:effectLst/>
                <a:uLnTx/>
                <a:uFillTx/>
                <a:latin typeface="Arial" panose="020B0604020202020204"/>
                <a:ea typeface="+mn-ea"/>
                <a:cs typeface="+mn-cs"/>
              </a:rPr>
              <a:t>standardized tests</a:t>
            </a: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31</a:t>
            </a:fld>
            <a:endParaRPr lang="en-US" dirty="0"/>
          </a:p>
        </p:txBody>
      </p:sp>
    </p:spTree>
    <p:extLst>
      <p:ext uri="{BB962C8B-B14F-4D97-AF65-F5344CB8AC3E}">
        <p14:creationId xmlns:p14="http://schemas.microsoft.com/office/powerpoint/2010/main" val="2456970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20040" y="304331"/>
            <a:ext cx="8503920" cy="678611"/>
          </a:xfrm>
        </p:spPr>
        <p:txBody>
          <a:bodyPr>
            <a:noAutofit/>
          </a:bodyPr>
          <a:lstStyle/>
          <a:p>
            <a:r>
              <a:rPr lang="en-US" sz="3600" dirty="0">
                <a:cs typeface="Arial" panose="020B0604020202020204" pitchFamily="34" charset="0"/>
              </a:rPr>
              <a:t>Variations in Intellectual Ability</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7991"/>
            <a:ext cx="8458200" cy="5276960"/>
          </a:xfrm>
        </p:spPr>
        <p:txBody>
          <a:bodyPr/>
          <a:lstStyle/>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Intellectual disability: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a disability characterized by significant limitations both in intellectual functioning and in adaptive behavior, which covers many everyday social and practical skills.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Degrees of intellectual disability:</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Mild = IQ of 55–69, constituting 90% of all people with intellectual disabilities.</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Moderate = IQ of 40–54.</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Severe = IQ of 25–39.</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Profound = IQ below 25.</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32</a:t>
            </a:fld>
            <a:endParaRPr lang="en-US" dirty="0"/>
          </a:p>
        </p:txBody>
      </p:sp>
    </p:spTree>
    <p:extLst>
      <p:ext uri="{BB962C8B-B14F-4D97-AF65-F5344CB8AC3E}">
        <p14:creationId xmlns:p14="http://schemas.microsoft.com/office/powerpoint/2010/main" val="32194809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20040" y="304331"/>
            <a:ext cx="8503920" cy="678611"/>
          </a:xfrm>
        </p:spPr>
        <p:txBody>
          <a:bodyPr>
            <a:noAutofit/>
          </a:bodyPr>
          <a:lstStyle/>
          <a:p>
            <a:r>
              <a:rPr lang="en-US" sz="3600" dirty="0">
                <a:cs typeface="Arial" panose="020B0604020202020204" pitchFamily="34" charset="0"/>
              </a:rPr>
              <a:t>Identifying the Roots of Intellectual Disabilities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7991"/>
            <a:ext cx="8458200" cy="4821252"/>
          </a:xfrm>
        </p:spPr>
        <p:txBody>
          <a:bodyPr/>
          <a:lstStyle/>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Fetal alcohol spectrum disorder: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the most common cause of intellectual disability in newborns, occurring when the mother uses alcohol during pregnancy.</a:t>
            </a:r>
          </a:p>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Down syndrome: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another major cause, in which a person is born with 47 chromosomes instead of the usual 46.</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In most cases, there is an extra copy of the 21st chromosome, which leads to problems in how the brain and body develop.</a:t>
            </a:r>
          </a:p>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Familial intellectual disability: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intellectual disability in which no apparent biological or genetic problems exist, but there is a history of intellectual disability among family members.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33</a:t>
            </a:fld>
            <a:endParaRPr lang="en-US" dirty="0"/>
          </a:p>
        </p:txBody>
      </p:sp>
    </p:spTree>
    <p:extLst>
      <p:ext uri="{BB962C8B-B14F-4D97-AF65-F5344CB8AC3E}">
        <p14:creationId xmlns:p14="http://schemas.microsoft.com/office/powerpoint/2010/main" val="33703965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28600" y="304331"/>
            <a:ext cx="8686800" cy="678611"/>
          </a:xfrm>
        </p:spPr>
        <p:txBody>
          <a:bodyPr>
            <a:noAutofit/>
          </a:bodyPr>
          <a:lstStyle/>
          <a:p>
            <a:r>
              <a:rPr lang="en-US" sz="3600" dirty="0">
                <a:cs typeface="Arial" panose="020B0604020202020204" pitchFamily="34" charset="0"/>
              </a:rPr>
              <a:t>The Intellectually Gifted</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141799"/>
            <a:ext cx="8458200" cy="5302544"/>
          </a:xfrm>
        </p:spPr>
        <p:txBody>
          <a:bodyPr/>
          <a:lstStyle/>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Intellectually gifted: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the 2–4% segment of the population who have IQ scores greater than 130.</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Despite some negative stereotypes, most are often outgoing, </a:t>
            </a:r>
            <a:b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well-adjusted, healthy, popular—and able to do things better than the average person.</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Terman’s study of the intellectually gifted in the 1920s resulted in an overall successful group; but note, not every member of the study was successful.</a:t>
            </a:r>
          </a:p>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High intelligence is not a homogeneous quality or universal guarantee of success.</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Special programs for the gifted are designed to provide enrichment that allows participants’ talents to flourish.</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34</a:t>
            </a:fld>
            <a:endParaRPr lang="en-US" dirty="0"/>
          </a:p>
        </p:txBody>
      </p:sp>
    </p:spTree>
    <p:extLst>
      <p:ext uri="{BB962C8B-B14F-4D97-AF65-F5344CB8AC3E}">
        <p14:creationId xmlns:p14="http://schemas.microsoft.com/office/powerpoint/2010/main" val="2888806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28600" y="304330"/>
            <a:ext cx="8686800" cy="1001955"/>
          </a:xfrm>
        </p:spPr>
        <p:txBody>
          <a:bodyPr>
            <a:noAutofit/>
          </a:bodyPr>
          <a:lstStyle/>
          <a:p>
            <a:r>
              <a:rPr lang="en-US" sz="3600" dirty="0">
                <a:cs typeface="Arial" panose="020B0604020202020204" pitchFamily="34" charset="0"/>
              </a:rPr>
              <a:t>IQ and Heritability: The Relative Influence of Genetics and the Environment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829545"/>
            <a:ext cx="8458200" cy="4118577"/>
          </a:xfrm>
        </p:spPr>
        <p:txBody>
          <a:bodyPr/>
          <a:lstStyle/>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Heritability: </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the degree to which a characteristic is related to genetic, inherited factors.</a:t>
            </a:r>
          </a:p>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When racial gaps exist in cultures, the economically disadvantaged groups have lower scores.</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Suggests a lack of compelling evidence that racial differences in IQ are due to genetic factors.</a:t>
            </a:r>
          </a:p>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The greatest discrepancies in IQ scores occur when comparing </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individuals,</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 not when comparing mean IQ scores of different </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groups</a:t>
            </a: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35</a:t>
            </a:fld>
            <a:endParaRPr lang="en-US" dirty="0"/>
          </a:p>
        </p:txBody>
      </p:sp>
    </p:spTree>
    <p:extLst>
      <p:ext uri="{BB962C8B-B14F-4D97-AF65-F5344CB8AC3E}">
        <p14:creationId xmlns:p14="http://schemas.microsoft.com/office/powerpoint/2010/main" val="2530671612"/>
      </p:ext>
    </p:extLst>
  </p:cSld>
  <p:clrMapOvr>
    <a:masterClrMapping/>
  </p:clrMapOvr>
</p:sld>
</file>

<file path=ppt/theme/theme1.xml><?xml version="1.0" encoding="utf-8"?>
<a:theme xmlns:a="http://schemas.openxmlformats.org/drawingml/2006/main" name="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E7BC6287-1E57-46F8-B46D-CC0ECE7CEE8E}"/>
    </a:ext>
  </a:extLst>
</a:theme>
</file>

<file path=ppt/theme/theme2.xml><?xml version="1.0" encoding="utf-8"?>
<a:theme xmlns:a="http://schemas.openxmlformats.org/drawingml/2006/main" name="1_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E7BC6287-1E57-46F8-B46D-CC0ECE7CEE8E}"/>
    </a:ext>
  </a:extLst>
</a:theme>
</file>

<file path=ppt/theme/theme3.xml><?xml version="1.0" encoding="utf-8"?>
<a:theme xmlns:a="http://schemas.openxmlformats.org/drawingml/2006/main" name="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4.xml><?xml version="1.0" encoding="utf-8"?>
<a:theme xmlns:a="http://schemas.openxmlformats.org/drawingml/2006/main" name="1_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5.xml><?xml version="1.0" encoding="utf-8"?>
<a:theme xmlns:a="http://schemas.openxmlformats.org/drawingml/2006/main" name="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AD8FA8EE-38E3-45B4-B8A8-91E7376F22D2}"/>
    </a:ext>
  </a:extLst>
</a:theme>
</file>

<file path=ppt/theme/theme6.xml><?xml version="1.0" encoding="utf-8"?>
<a:theme xmlns:a="http://schemas.openxmlformats.org/drawingml/2006/main" name="1_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AD8FA8EE-38E3-45B4-B8A8-91E7376F22D2}"/>
    </a:ext>
  </a:extLst>
</a:theme>
</file>

<file path=ppt/theme/theme7.xml><?xml version="1.0" encoding="utf-8"?>
<a:theme xmlns:a="http://schemas.openxmlformats.org/drawingml/2006/main" name="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59A53402-BF8D-4356-9B02-35501F8B049D}"/>
    </a:ext>
  </a:extLst>
</a:theme>
</file>

<file path=ppt/theme/theme8.xml><?xml version="1.0" encoding="utf-8"?>
<a:theme xmlns:a="http://schemas.openxmlformats.org/drawingml/2006/main" name="1_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59A53402-BF8D-4356-9B02-35501F8B049D}"/>
    </a:ext>
  </a:extLst>
</a:theme>
</file>

<file path=ppt/theme/theme9.xml><?xml version="1.0" encoding="utf-8"?>
<a:theme xmlns:a="http://schemas.openxmlformats.org/drawingml/2006/main" name="ImageDescriptionAppendix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002D0E3A-676D-4160-97AC-45FBF1A959AE}"/>
    </a:ext>
  </a:extLst>
</a:theme>
</file>

<file path=ppt/theme/theme10.xml><?xml version="1.0" encoding="utf-8"?>
<a:theme xmlns:a="http://schemas.openxmlformats.org/drawingml/2006/main" name="1_ImageDescriptionAppendix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002D0E3A-676D-4160-97AC-45FBF1A959A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MHHE_Generic Accessible PPT Template_Editorial_v11_2020 (2)</Template>
  <TotalTime>3228</TotalTime>
  <Words>2474</Words>
  <Application>Microsoft Office PowerPoint</Application>
  <PresentationFormat>On-screen Show (4:3)</PresentationFormat>
  <Paragraphs>220</Paragraphs>
  <Slides>35</Slides>
  <Notes>0</Notes>
  <HiddenSlides>0</HiddenSlides>
  <MMClips>0</MMClips>
  <ScaleCrop>false</ScaleCrop>
  <HeadingPairs>
    <vt:vector size="8" baseType="variant">
      <vt:variant>
        <vt:lpstr>Fonts Used</vt:lpstr>
      </vt:variant>
      <vt:variant>
        <vt:i4>2</vt:i4>
      </vt:variant>
      <vt:variant>
        <vt:lpstr>Theme</vt:lpstr>
      </vt:variant>
      <vt:variant>
        <vt:i4>10</vt:i4>
      </vt:variant>
      <vt:variant>
        <vt:lpstr>Embedded OLE Servers</vt:lpstr>
      </vt:variant>
      <vt:variant>
        <vt:i4>1</vt:i4>
      </vt:variant>
      <vt:variant>
        <vt:lpstr>Slide Titles</vt:lpstr>
      </vt:variant>
      <vt:variant>
        <vt:i4>35</vt:i4>
      </vt:variant>
    </vt:vector>
  </HeadingPairs>
  <TitlesOfParts>
    <vt:vector size="48" baseType="lpstr">
      <vt:lpstr>Aptos</vt:lpstr>
      <vt:lpstr>Arial</vt:lpstr>
      <vt:lpstr>Title Slides Master</vt:lpstr>
      <vt:lpstr>1_Title Slides Master</vt:lpstr>
      <vt:lpstr>MainContentSlideMaster</vt:lpstr>
      <vt:lpstr>1_MainContentSlideMaster</vt:lpstr>
      <vt:lpstr>ClosingMaster</vt:lpstr>
      <vt:lpstr>1_ClosingMaster</vt:lpstr>
      <vt:lpstr>DividerSlideMaster</vt:lpstr>
      <vt:lpstr>1_DividerSlideMaster</vt:lpstr>
      <vt:lpstr>ImageDescriptionAppendixSlideMaster</vt:lpstr>
      <vt:lpstr>1_ImageDescriptionAppendixSlideMaster</vt:lpstr>
      <vt:lpstr>Equation</vt:lpstr>
      <vt:lpstr>Chapter 7</vt:lpstr>
      <vt:lpstr>MODULE 21—Thinking</vt:lpstr>
      <vt:lpstr>Cognitive Psychology</vt:lpstr>
      <vt:lpstr>Thinking</vt:lpstr>
      <vt:lpstr>Mental Images: Examining the Mind’s Eye</vt:lpstr>
      <vt:lpstr>Concepts: Categorizing the World</vt:lpstr>
      <vt:lpstr>Algorithms and Heuristics</vt:lpstr>
      <vt:lpstr>Solving Problems</vt:lpstr>
      <vt:lpstr>MODULE 21 FIGURE 4</vt:lpstr>
      <vt:lpstr>Preparation: Understanding and Diagnosing Problems</vt:lpstr>
      <vt:lpstr>Production: Generating Solutions 1</vt:lpstr>
      <vt:lpstr>Production: Generating Solutions 2</vt:lpstr>
      <vt:lpstr>MODULE 21 FIGURE 8</vt:lpstr>
      <vt:lpstr>Judgment: Evaluating Solutions</vt:lpstr>
      <vt:lpstr>Impediments to Solutions: Why Is Problem Solving Such a Problem? 1</vt:lpstr>
      <vt:lpstr>Impediments to Solutions: Why Is Problem Solving Such a Problem? 2</vt:lpstr>
      <vt:lpstr>Impediments to Solutions: Why Is Problem Solving Such a Problem? 3</vt:lpstr>
      <vt:lpstr>Evaluating Others’ Conclusions: The Science of Fake News</vt:lpstr>
      <vt:lpstr>Creativity and Problem Solving 1</vt:lpstr>
      <vt:lpstr>MODULE 23—Intelligence</vt:lpstr>
      <vt:lpstr>What Is Intelligence?</vt:lpstr>
      <vt:lpstr>Theories of Intelligence: Are There Different Kinds of Intelligence? 1</vt:lpstr>
      <vt:lpstr>Theories of Intelligence: Are There Different Kinds of Intelligence? 2</vt:lpstr>
      <vt:lpstr>MODULE 23 FIGURE 1</vt:lpstr>
      <vt:lpstr>Practical and Emotional Intelligence: Toward a More Intelligent View of Intelligence</vt:lpstr>
      <vt:lpstr>MODULE 23 FIGURE 3</vt:lpstr>
      <vt:lpstr>Assessing Intelligence</vt:lpstr>
      <vt:lpstr>Binet and the Development of IQ Tests</vt:lpstr>
      <vt:lpstr>MODULE 23 FIGURE 4</vt:lpstr>
      <vt:lpstr>Contemporary IQ Tests: Gauging Intelligence 1</vt:lpstr>
      <vt:lpstr>Reliability and Validity: Taking the Measure of Tests</vt:lpstr>
      <vt:lpstr>Variations in Intellectual Ability</vt:lpstr>
      <vt:lpstr>Identifying the Roots of Intellectual Disabilities</vt:lpstr>
      <vt:lpstr>The Intellectually Gifted</vt:lpstr>
      <vt:lpstr>IQ and Heritability: The Relative Influence of Genetics and the Environment 1</vt:lpstr>
    </vt:vector>
  </TitlesOfParts>
  <Company>McGraw Hill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 Thinking, Language, and Intelligence</dc:title>
  <dc:subject>Psychology</dc:subject>
  <dc:creator>Robert S. Feldman</dc:creator>
  <cp:keywords>PPT</cp:keywords>
  <cp:lastModifiedBy>Konabe Bene</cp:lastModifiedBy>
  <cp:revision>665</cp:revision>
  <cp:lastPrinted>2024-04-12T09:00:56Z</cp:lastPrinted>
  <dcterms:created xsi:type="dcterms:W3CDTF">2023-04-04T06:35:07Z</dcterms:created>
  <dcterms:modified xsi:type="dcterms:W3CDTF">2026-09-12T10:04:21Z</dcterms:modified>
</cp:coreProperties>
</file>