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theme/theme5.xml" ContentType="application/vnd.openxmlformats-officedocument.theme+xml"/>
  <Override PartName="/ppt/slideLayouts/slideLayout21.xml" ContentType="application/vnd.openxmlformats-officedocument.presentationml.slideLayout+xml"/>
  <Override PartName="/ppt/theme/theme6.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7.xml" ContentType="application/vnd.openxmlformats-officedocument.theme+xml"/>
  <Override PartName="/ppt/slideLayouts/slideLayout24.xml" ContentType="application/vnd.openxmlformats-officedocument.presentationml.slideLayout+xml"/>
  <Override PartName="/ppt/theme/theme8.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9.xml" ContentType="application/vnd.openxmlformats-officedocument.theme+xml"/>
  <Override PartName="/ppt/slideLayouts/slideLayout27.xml" ContentType="application/vnd.openxmlformats-officedocument.presentationml.slideLayout+xml"/>
  <Override PartName="/ppt/theme/theme10.xml" ContentType="application/vnd.openxmlformats-officedocument.theme+xml"/>
  <Override PartName="/ppt/theme/theme11.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 id="2147483706" r:id="rId2"/>
    <p:sldMasterId id="2147483691" r:id="rId3"/>
    <p:sldMasterId id="2147483710" r:id="rId4"/>
    <p:sldMasterId id="2147483684" r:id="rId5"/>
    <p:sldMasterId id="2147483720" r:id="rId6"/>
    <p:sldMasterId id="2147483686" r:id="rId7"/>
    <p:sldMasterId id="2147483722" r:id="rId8"/>
    <p:sldMasterId id="2147483701" r:id="rId9"/>
    <p:sldMasterId id="2147483724" r:id="rId10"/>
  </p:sldMasterIdLst>
  <p:handoutMasterIdLst>
    <p:handoutMasterId r:id="rId40"/>
  </p:handoutMasterIdLst>
  <p:sldIdLst>
    <p:sldId id="322" r:id="rId11"/>
    <p:sldId id="323" r:id="rId12"/>
    <p:sldId id="324" r:id="rId13"/>
    <p:sldId id="326" r:id="rId14"/>
    <p:sldId id="412" r:id="rId15"/>
    <p:sldId id="325" r:id="rId16"/>
    <p:sldId id="434" r:id="rId17"/>
    <p:sldId id="388" r:id="rId18"/>
    <p:sldId id="389" r:id="rId19"/>
    <p:sldId id="331" r:id="rId20"/>
    <p:sldId id="390" r:id="rId21"/>
    <p:sldId id="391" r:id="rId22"/>
    <p:sldId id="327" r:id="rId23"/>
    <p:sldId id="337" r:id="rId24"/>
    <p:sldId id="436" r:id="rId25"/>
    <p:sldId id="435" r:id="rId26"/>
    <p:sldId id="437" r:id="rId27"/>
    <p:sldId id="438" r:id="rId28"/>
    <p:sldId id="392" r:id="rId29"/>
    <p:sldId id="394" r:id="rId30"/>
    <p:sldId id="395" r:id="rId31"/>
    <p:sldId id="396" r:id="rId32"/>
    <p:sldId id="399" r:id="rId33"/>
    <p:sldId id="400" r:id="rId34"/>
    <p:sldId id="401" r:id="rId35"/>
    <p:sldId id="330" r:id="rId36"/>
    <p:sldId id="442" r:id="rId37"/>
    <p:sldId id="449" r:id="rId38"/>
    <p:sldId id="406" r:id="rId3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5973D931-3BAC-4F30-9C16-B7461F574E40}">
          <p14:sldIdLst>
            <p14:sldId id="322"/>
            <p14:sldId id="323"/>
            <p14:sldId id="324"/>
            <p14:sldId id="326"/>
            <p14:sldId id="412"/>
            <p14:sldId id="325"/>
            <p14:sldId id="434"/>
            <p14:sldId id="388"/>
            <p14:sldId id="389"/>
            <p14:sldId id="331"/>
            <p14:sldId id="390"/>
            <p14:sldId id="391"/>
            <p14:sldId id="327"/>
            <p14:sldId id="337"/>
            <p14:sldId id="436"/>
            <p14:sldId id="435"/>
            <p14:sldId id="437"/>
            <p14:sldId id="438"/>
            <p14:sldId id="392"/>
            <p14:sldId id="394"/>
            <p14:sldId id="395"/>
            <p14:sldId id="396"/>
            <p14:sldId id="399"/>
            <p14:sldId id="400"/>
            <p14:sldId id="401"/>
            <p14:sldId id="330"/>
            <p14:sldId id="442"/>
            <p14:sldId id="449"/>
            <p14:sldId id="406"/>
          </p14:sldIdLst>
        </p14:section>
        <p14:section name="Appendix: Image Descriptions for Unsighted Students" id="{9E859B0B-078E-463E-89A6-21C20DD280C4}">
          <p14:sldIdLst/>
        </p14:section>
      </p14:sectionLst>
    </p:ext>
    <p:ext uri="{EFAFB233-063F-42B5-8137-9DF3F51BA10A}">
      <p15:sldGuideLst xmlns:p15="http://schemas.microsoft.com/office/powerpoint/2012/main">
        <p15:guide id="2" pos="486" userDrawn="1">
          <p15:clr>
            <a:srgbClr val="A4A3A4"/>
          </p15:clr>
        </p15:guide>
        <p15:guide id="3" orient="horz" pos="471" userDrawn="1">
          <p15:clr>
            <a:srgbClr val="A4A3A4"/>
          </p15:clr>
        </p15:guide>
        <p15:guide id="4" pos="5640" userDrawn="1">
          <p15:clr>
            <a:srgbClr val="A4A3A4"/>
          </p15:clr>
        </p15:guide>
        <p15:guide id="5" orient="horz" pos="314" userDrawn="1">
          <p15:clr>
            <a:srgbClr val="A4A3A4"/>
          </p15:clr>
        </p15:guide>
        <p15:guide id="6" orient="horz" pos="4287" userDrawn="1">
          <p15:clr>
            <a:srgbClr val="A4A3A4"/>
          </p15:clr>
        </p15:guide>
        <p15:guide id="7" orient="horz" pos="2641" userDrawn="1">
          <p15:clr>
            <a:srgbClr val="A4A3A4"/>
          </p15:clr>
        </p15:guide>
        <p15:guide id="8" orient="horz" pos="4320" userDrawn="1">
          <p15:clr>
            <a:srgbClr val="A4A3A4"/>
          </p15:clr>
        </p15:guide>
        <p15:guide id="9" pos="60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iporen, Laura" initials="CL" lastIdx="4" clrIdx="0">
    <p:extLst>
      <p:ext uri="{19B8F6BF-5375-455C-9EA6-DF929625EA0E}">
        <p15:presenceInfo xmlns:p15="http://schemas.microsoft.com/office/powerpoint/2012/main" userId="S-1-5-21-1645522239-1123561945-839522115-1006658" providerId="AD"/>
      </p:ext>
    </p:extLst>
  </p:cmAuthor>
  <p:cmAuthor id="2" name="Ciporen, Laura" initials="CL [2]" lastIdx="2" clrIdx="1">
    <p:extLst>
      <p:ext uri="{19B8F6BF-5375-455C-9EA6-DF929625EA0E}">
        <p15:presenceInfo xmlns:p15="http://schemas.microsoft.com/office/powerpoint/2012/main" userId="S::laura.ciporen@mheducation.com::567f631f-0624-4179-9d16-569ddce4882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51F28"/>
    <a:srgbClr val="75757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09" autoAdjust="0"/>
    <p:restoredTop sz="93849" autoAdjust="0"/>
  </p:normalViewPr>
  <p:slideViewPr>
    <p:cSldViewPr snapToGrid="0" showGuides="1">
      <p:cViewPr varScale="1">
        <p:scale>
          <a:sx n="91" d="100"/>
          <a:sy n="91" d="100"/>
        </p:scale>
        <p:origin x="90" y="1152"/>
      </p:cViewPr>
      <p:guideLst>
        <p:guide pos="486"/>
        <p:guide orient="horz" pos="471"/>
        <p:guide pos="5640"/>
        <p:guide orient="horz" pos="314"/>
        <p:guide orient="horz" pos="4287"/>
        <p:guide orient="horz" pos="2641"/>
        <p:guide orient="horz" pos="4320"/>
        <p:guide pos="600"/>
      </p:guideLst>
    </p:cSldViewPr>
  </p:slideViewPr>
  <p:outlineViewPr>
    <p:cViewPr>
      <p:scale>
        <a:sx n="33" d="100"/>
        <a:sy n="33" d="100"/>
      </p:scale>
      <p:origin x="0" y="-63048"/>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49" d="100"/>
          <a:sy n="49" d="100"/>
        </p:scale>
        <p:origin x="2040" y="36"/>
      </p:cViewPr>
      <p:guideLst/>
    </p:cSldViewPr>
  </p:notesViewPr>
  <p:gridSpacing cx="347472" cy="347472"/>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slide" Target="slides/slide16.xml"/><Relationship Id="rId39" Type="http://schemas.openxmlformats.org/officeDocument/2006/relationships/slide" Target="slides/slide29.xml"/><Relationship Id="rId21" Type="http://schemas.openxmlformats.org/officeDocument/2006/relationships/slide" Target="slides/slide11.xml"/><Relationship Id="rId34" Type="http://schemas.openxmlformats.org/officeDocument/2006/relationships/slide" Target="slides/slide24.xml"/><Relationship Id="rId42" Type="http://schemas.openxmlformats.org/officeDocument/2006/relationships/presProps" Target="pres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6.xml"/><Relationship Id="rId29"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slide" Target="slides/slide22.xml"/><Relationship Id="rId37" Type="http://schemas.openxmlformats.org/officeDocument/2006/relationships/slide" Target="slides/slide27.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10" Type="http://schemas.openxmlformats.org/officeDocument/2006/relationships/slideMaster" Target="slideMasters/slideMaster10.xml"/><Relationship Id="rId19" Type="http://schemas.openxmlformats.org/officeDocument/2006/relationships/slide" Target="slides/slide9.xml"/><Relationship Id="rId31" Type="http://schemas.openxmlformats.org/officeDocument/2006/relationships/slide" Target="slides/slide21.xml"/><Relationship Id="rId44"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viewProps" Target="viewProps.xml"/><Relationship Id="rId8" Type="http://schemas.openxmlformats.org/officeDocument/2006/relationships/slideMaster" Target="slideMasters/slideMaster8.xml"/><Relationship Id="rId3" Type="http://schemas.openxmlformats.org/officeDocument/2006/relationships/slideMaster" Target="slideMasters/slideMaster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20" Type="http://schemas.openxmlformats.org/officeDocument/2006/relationships/slide" Target="slides/slide10.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B0D175-52D0-3246-6047-1787019722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E0555E3C-2F05-8D73-42D1-59FBC767BA8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B9979EE-30E8-48BB-A1CE-D772FD2A9E23}" type="datetimeFigureOut">
              <a:rPr lang="en-US" smtClean="0"/>
              <a:t>9/6/2026</a:t>
            </a:fld>
            <a:endParaRPr lang="en-US" dirty="0"/>
          </a:p>
        </p:txBody>
      </p:sp>
      <p:sp>
        <p:nvSpPr>
          <p:cNvPr id="4" name="Footer Placeholder 3">
            <a:extLst>
              <a:ext uri="{FF2B5EF4-FFF2-40B4-BE49-F238E27FC236}">
                <a16:creationId xmlns:a16="http://schemas.microsoft.com/office/drawing/2014/main" id="{195BCAD5-7EC4-0F3E-D670-2242C41813C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84AF48FE-61BE-9183-BA1A-1BEED3DF0C6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5754A0B-8A4D-4BE3-85C1-1AD4FA2C25A6}" type="slidenum">
              <a:rPr lang="en-US" smtClean="0"/>
              <a:t>‹#›</a:t>
            </a:fld>
            <a:endParaRPr lang="en-US" dirty="0"/>
          </a:p>
        </p:txBody>
      </p:sp>
    </p:spTree>
    <p:extLst>
      <p:ext uri="{BB962C8B-B14F-4D97-AF65-F5344CB8AC3E}">
        <p14:creationId xmlns:p14="http://schemas.microsoft.com/office/powerpoint/2010/main" val="45626779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8AC4EEC4-5547-4185-92E7-A6CAF888043F}"/>
              </a:ext>
            </a:extLst>
          </p:cNvPr>
          <p:cNvSpPr>
            <a:spLocks noGrp="1"/>
          </p:cNvSpPr>
          <p:nvPr>
            <p:ph type="ftr" sz="quarter" idx="12"/>
          </p:nvPr>
        </p:nvSpPr>
        <p:spPr>
          <a:xfrm>
            <a:off x="0" y="6478438"/>
            <a:ext cx="9144000" cy="374266"/>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001655917"/>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latin typeface="Arial" panose="020B0604020202020204" pitchFamily="34" charset="0"/>
              </a:defRPr>
            </a:lvl1pPr>
          </a:lstStyle>
          <a:p>
            <a:r>
              <a:rPr lang="en-US" dirty="0"/>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atin typeface="Arial" panose="020B0604020202020204" pitchFamily="34" charset="0"/>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2489068921"/>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380643474"/>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latin typeface="Arial" panose="020B0604020202020204" pitchFamily="34" charset="0"/>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latin typeface="Arial" panose="020B0604020202020204" pitchFamily="34" charset="0"/>
              </a:endParaRPr>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latin typeface="Arial" panose="020B0604020202020204" pitchFamily="34" charset="0"/>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dirty="0"/>
              <a:t>Click to 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p:spPr>
        <p:txBody>
          <a:bodyPr/>
          <a:lstStyle>
            <a:lvl1pPr algn="ctr">
              <a:defRPr>
                <a:solidFill>
                  <a:schemeClr val="tx1"/>
                </a:solidFill>
              </a:defRPr>
            </a:lvl1pPr>
          </a:lstStyle>
          <a:p>
            <a:pPr defTabSz="457200">
              <a:spcBef>
                <a:spcPct val="20000"/>
              </a:spcBef>
              <a:defRPr/>
            </a:pPr>
            <a:r>
              <a:rPr lang="en-US" dirty="0"/>
              <a:t>© McGraw Hill LLC. All rights reserved. No reproduction or distribution without the prior written consent of McGraw Hill LLC.</a:t>
            </a:r>
          </a:p>
        </p:txBody>
      </p:sp>
    </p:spTree>
    <p:extLst>
      <p:ext uri="{BB962C8B-B14F-4D97-AF65-F5344CB8AC3E}">
        <p14:creationId xmlns:p14="http://schemas.microsoft.com/office/powerpoint/2010/main" val="1233895555"/>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7095744" cy="603504"/>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901FAD4F-3FFF-0589-46BE-7F285F97CCFD}"/>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90711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mn-cs"/>
              </a:endParaRPr>
            </a:p>
          </p:txBody>
        </p:sp>
      </p:grpSp>
      <p:sp>
        <p:nvSpPr>
          <p:cNvPr id="2" name="Title"/>
          <p:cNvSpPr>
            <a:spLocks noGrp="1"/>
          </p:cNvSpPr>
          <p:nvPr userDrawn="1">
            <p:ph type="ctrTitle"/>
          </p:nvPr>
        </p:nvSpPr>
        <p:spPr>
          <a:xfrm>
            <a:off x="777240" y="2990088"/>
            <a:ext cx="6519672" cy="877824"/>
          </a:xfrm>
          <a:prstGeom prst="rect">
            <a:avLst/>
          </a:prstGeom>
        </p:spPr>
        <p:txBody>
          <a:bodyPr anchor="t">
            <a:noAutofit/>
          </a:bodyPr>
          <a:lstStyle>
            <a:lvl1pPr algn="l">
              <a:lnSpc>
                <a:spcPct val="100000"/>
              </a:lnSpc>
              <a:defRPr sz="2800" b="1">
                <a:solidFill>
                  <a:schemeClr val="bg1"/>
                </a:solidFill>
                <a:latin typeface="Arial" panose="020B0604020202020204" pitchFamily="34" charset="0"/>
              </a:defRPr>
            </a:lvl1pPr>
          </a:lstStyle>
          <a:p>
            <a:r>
              <a:rPr lang="en-US" dirty="0"/>
              <a:t>Click to edit Master title style</a:t>
            </a:r>
          </a:p>
        </p:txBody>
      </p:sp>
      <p:sp>
        <p:nvSpPr>
          <p:cNvPr id="3" name="Subtitle"/>
          <p:cNvSpPr>
            <a:spLocks noGrp="1"/>
          </p:cNvSpPr>
          <p:nvPr>
            <p:ph type="subTitle" idx="1"/>
          </p:nvPr>
        </p:nvSpPr>
        <p:spPr>
          <a:xfrm>
            <a:off x="786384" y="3986784"/>
            <a:ext cx="4718304" cy="521208"/>
          </a:xfrm>
          <a:prstGeom prst="rect">
            <a:avLst/>
          </a:prstGeom>
        </p:spPr>
        <p:txBody>
          <a:bodyPr/>
          <a:lstStyle>
            <a:lvl1pPr marL="0" indent="0" algn="l">
              <a:buNone/>
              <a:defRPr sz="1800" b="0">
                <a:solidFill>
                  <a:schemeClr val="bg1"/>
                </a:solidFill>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p:spPr>
        <p:txBody>
          <a:bodyPr/>
          <a:lstStyle>
            <a:lvl1pPr algn="ctr">
              <a:defRPr>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cxnSp>
        <p:nvCxnSpPr>
          <p:cNvPr id="5" name="MHE line separating subtitles from text">
            <a:extLst>
              <a:ext uri="{FF2B5EF4-FFF2-40B4-BE49-F238E27FC236}">
                <a16:creationId xmlns:a16="http://schemas.microsoft.com/office/drawing/2014/main" id="{1E63DC16-9DB0-B7C1-CD1E-4810EC9BE838}"/>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3282169"/>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Appendix Link">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Image Credit">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745085821"/>
      </p:ext>
    </p:extLst>
  </p:cSld>
  <p:clrMapOvr>
    <a:masterClrMapping/>
  </p:clrMapOvr>
  <p:extLst>
    <p:ext uri="{DCECCB84-F9BA-43D5-87BE-67443E8EF086}">
      <p15:sldGuideLst xmlns:p15="http://schemas.microsoft.com/office/powerpoint/2012/main">
        <p15:guide id="1" pos="2880" userDrawn="1">
          <p15:clr>
            <a:srgbClr val="FBAE40"/>
          </p15:clr>
        </p15:guide>
        <p15:guide id="2" orient="horz" pos="360" userDrawn="1">
          <p15:clr>
            <a:srgbClr val="FBAE40"/>
          </p15:clr>
        </p15:guide>
        <p15:guide id="3" pos="264" userDrawn="1">
          <p15:clr>
            <a:srgbClr val="FBAE40"/>
          </p15:clr>
        </p15:guide>
        <p15:guide id="4" orient="horz" pos="216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Appendix Link">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Image Credit">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22933013"/>
      </p:ext>
    </p:extLst>
  </p:cSld>
  <p:clrMapOvr>
    <a:masterClrMapping/>
  </p:clrMapOvr>
  <p:extLst>
    <p:ext uri="{DCECCB84-F9BA-43D5-87BE-67443E8EF086}">
      <p15:sldGuideLst xmlns:p15="http://schemas.microsoft.com/office/powerpoint/2012/main">
        <p15:guide id="1" orient="horz" pos="2592" userDrawn="1">
          <p15:clr>
            <a:srgbClr val="FBAE40"/>
          </p15:clr>
        </p15:guide>
        <p15:guide id="2" orient="horz" pos="27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7881570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4696270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userDrawn="1">
          <p15:clr>
            <a:srgbClr val="FBAE40"/>
          </p15:clr>
        </p15:guide>
        <p15:guide id="5" pos="386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0000558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Image Credit">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0706143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4" name="Text Placeholder 3">
            <a:extLst>
              <a:ext uri="{FF2B5EF4-FFF2-40B4-BE49-F238E27FC236}">
                <a16:creationId xmlns:a16="http://schemas.microsoft.com/office/drawing/2014/main" id="{771D63F7-D0B9-6679-7EA3-952D63EE3182}"/>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6" name="Text Placeholder 4">
            <a:extLst>
              <a:ext uri="{FF2B5EF4-FFF2-40B4-BE49-F238E27FC236}">
                <a16:creationId xmlns:a16="http://schemas.microsoft.com/office/drawing/2014/main" id="{3A0B3C1C-BADA-1983-1092-D3BD4DFB7B07}"/>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5498415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vert="horz" lIns="91440" tIns="45720" rIns="91440" bIns="45720" rtlCol="0" anchor="ctr">
            <a:normAutofit/>
          </a:bodyPr>
          <a:lstStyle>
            <a:lvl1pPr>
              <a:defRPr lang="en-US" sz="4000" dirty="0"/>
            </a:lvl1pPr>
          </a:lstStyle>
          <a:p>
            <a:pPr lvl="0"/>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9" name="Text Placeholder 3">
            <a:extLst>
              <a:ext uri="{FF2B5EF4-FFF2-40B4-BE49-F238E27FC236}">
                <a16:creationId xmlns:a16="http://schemas.microsoft.com/office/drawing/2014/main" id="{0AB70AB4-F7C2-384F-472C-DDF13099864D}"/>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1" name="Text Placeholder 4">
            <a:extLst>
              <a:ext uri="{FF2B5EF4-FFF2-40B4-BE49-F238E27FC236}">
                <a16:creationId xmlns:a16="http://schemas.microsoft.com/office/drawing/2014/main" id="{BD524BE4-D7F7-5A6D-5FB6-DCA53BFA14D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898319741"/>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8016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F179EFA-E3F2-F855-279F-9703B70912C7}"/>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48FD8F4-6D8E-E138-4434-1B9674E26E36}"/>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664327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8016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CC2C8DD4-1C81-9EF5-C73F-FB049A5822A8}"/>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70F90C6-D503-AB73-A1AC-E9F8F2B7513A}"/>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260106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Text Placeholder 3">
            <a:extLst>
              <a:ext uri="{FF2B5EF4-FFF2-40B4-BE49-F238E27FC236}">
                <a16:creationId xmlns:a16="http://schemas.microsoft.com/office/drawing/2014/main" id="{DA8475DF-99E9-4DF0-21EE-DA3DC9E612CD}"/>
              </a:ext>
            </a:extLst>
          </p:cNvPr>
          <p:cNvSpPr>
            <a:spLocks noGrp="1"/>
          </p:cNvSpPr>
          <p:nvPr>
            <p:ph type="body" sz="quarter" idx="16"/>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4E2841B1-A0CA-C3E0-4152-91817884E0C3}"/>
              </a:ext>
            </a:extLst>
          </p:cNvPr>
          <p:cNvSpPr>
            <a:spLocks noGrp="1"/>
          </p:cNvSpPr>
          <p:nvPr>
            <p:ph type="body" sz="quarter" idx="17"/>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53540948"/>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8458200"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8458200"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8458200"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8458200"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8458200"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8458200" cy="733425"/>
          </a:xfrm>
        </p:spPr>
        <p:txBody>
          <a:bodyPr/>
          <a:lstStyle>
            <a:lvl1pPr>
              <a:defRPr/>
            </a:lvl1pPr>
          </a:lstStyle>
          <a:p>
            <a:pPr lvl="0"/>
            <a:endParaRPr lang="en-US" dirty="0"/>
          </a:p>
        </p:txBody>
      </p:sp>
      <p:sp>
        <p:nvSpPr>
          <p:cNvPr id="7" name="Text Placeholder 3">
            <a:extLst>
              <a:ext uri="{FF2B5EF4-FFF2-40B4-BE49-F238E27FC236}">
                <a16:creationId xmlns:a16="http://schemas.microsoft.com/office/drawing/2014/main" id="{48799C3C-2531-7B94-067C-F9D0FA83E821}"/>
              </a:ext>
            </a:extLst>
          </p:cNvPr>
          <p:cNvSpPr>
            <a:spLocks noGrp="1"/>
          </p:cNvSpPr>
          <p:nvPr>
            <p:ph type="body" sz="quarter" idx="19"/>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9" name="Text Placeholder 4">
            <a:extLst>
              <a:ext uri="{FF2B5EF4-FFF2-40B4-BE49-F238E27FC236}">
                <a16:creationId xmlns:a16="http://schemas.microsoft.com/office/drawing/2014/main" id="{6FB07903-1497-4C4D-6C02-42CB7D684816}"/>
              </a:ext>
            </a:extLst>
          </p:cNvPr>
          <p:cNvSpPr>
            <a:spLocks noGrp="1"/>
          </p:cNvSpPr>
          <p:nvPr>
            <p:ph type="body" sz="quarter" idx="20"/>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439283846"/>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331"/>
            <a:ext cx="8458200" cy="678611"/>
          </a:xfrm>
          <a:prstGeom prst="rect">
            <a:avLst/>
          </a:prstGeom>
        </p:spPr>
        <p:txBody>
          <a:bodyPr anchor="ctr">
            <a:normAutofit/>
          </a:bodyPr>
          <a:lstStyle>
            <a:lvl1pPr>
              <a:defRPr sz="40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p:nvPr>
        </p:nvSpPr>
        <p:spPr>
          <a:xfrm>
            <a:off x="342900" y="1276710"/>
            <a:ext cx="3900854" cy="612476"/>
          </a:xfrm>
          <a:prstGeom prst="rect">
            <a:avLst/>
          </a:prstGeom>
        </p:spPr>
        <p:txBody>
          <a:bodyPr/>
          <a:lstStyle>
            <a:lvl1pPr>
              <a:defRPr/>
            </a:lvl1pPr>
          </a:lstStyle>
          <a:p>
            <a:pPr lvl="0"/>
            <a:endParaRPr lang="en-US" dirty="0"/>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p:nvPr>
        </p:nvSpPr>
        <p:spPr>
          <a:xfrm>
            <a:off x="342900" y="2070496"/>
            <a:ext cx="3900854" cy="649138"/>
          </a:xfrm>
        </p:spPr>
        <p:txBody>
          <a:bodyPr/>
          <a:lstStyle>
            <a:lvl1pPr>
              <a:defRPr/>
            </a:lvl1pPr>
          </a:lstStyle>
          <a:p>
            <a:pPr lvl="0"/>
            <a:endParaRPr lang="en-US" dirty="0"/>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p:nvPr>
        </p:nvSpPr>
        <p:spPr>
          <a:xfrm>
            <a:off x="342900" y="2900944"/>
            <a:ext cx="3900854" cy="673100"/>
          </a:xfrm>
        </p:spPr>
        <p:txBody>
          <a:bodyPr/>
          <a:lstStyle>
            <a:lvl1pPr>
              <a:defRPr/>
            </a:lvl1pPr>
          </a:lstStyle>
          <a:p>
            <a:pPr lvl="0"/>
            <a:endParaRPr lang="en-US" dirty="0"/>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p:nvPr>
        </p:nvSpPr>
        <p:spPr>
          <a:xfrm>
            <a:off x="342900" y="3755354"/>
            <a:ext cx="3900854" cy="698500"/>
          </a:xfrm>
        </p:spPr>
        <p:txBody>
          <a:bodyPr/>
          <a:lstStyle>
            <a:lvl1pPr>
              <a:defRPr/>
            </a:lvl1pPr>
          </a:lstStyle>
          <a:p>
            <a:pPr lvl="0"/>
            <a:endParaRPr lang="en-US" dirty="0"/>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p:nvPr>
        </p:nvSpPr>
        <p:spPr>
          <a:xfrm>
            <a:off x="342900" y="4635164"/>
            <a:ext cx="3900854" cy="698500"/>
          </a:xfrm>
        </p:spPr>
        <p:txBody>
          <a:bodyPr/>
          <a:lstStyle>
            <a:lvl1pPr>
              <a:defRPr/>
            </a:lvl1pPr>
          </a:lstStyle>
          <a:p>
            <a:pPr lvl="0"/>
            <a:endParaRPr lang="en-US" dirty="0"/>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p:nvPr>
        </p:nvSpPr>
        <p:spPr>
          <a:xfrm>
            <a:off x="342900" y="5514975"/>
            <a:ext cx="3900854" cy="733425"/>
          </a:xfrm>
        </p:spPr>
        <p:txBody>
          <a:bodyPr/>
          <a:lstStyle>
            <a:lvl1pPr>
              <a:defRPr/>
            </a:lvl1pPr>
          </a:lstStyle>
          <a:p>
            <a:pPr lvl="0"/>
            <a:endParaRPr lang="en-US" dirty="0"/>
          </a:p>
        </p:txBody>
      </p:sp>
      <p:sp>
        <p:nvSpPr>
          <p:cNvPr id="4" name="Content Placeholder 7">
            <a:extLst>
              <a:ext uri="{FF2B5EF4-FFF2-40B4-BE49-F238E27FC236}">
                <a16:creationId xmlns:a16="http://schemas.microsoft.com/office/drawing/2014/main" id="{217E7090-262A-41B4-4012-5D8E5F48BAC5}"/>
              </a:ext>
            </a:extLst>
          </p:cNvPr>
          <p:cNvSpPr>
            <a:spLocks noGrp="1"/>
          </p:cNvSpPr>
          <p:nvPr>
            <p:ph sz="quarter" idx="19"/>
          </p:nvPr>
        </p:nvSpPr>
        <p:spPr>
          <a:xfrm>
            <a:off x="4900246" y="1276710"/>
            <a:ext cx="3900854" cy="612476"/>
          </a:xfrm>
          <a:prstGeom prst="rect">
            <a:avLst/>
          </a:prstGeom>
        </p:spPr>
        <p:txBody>
          <a:bodyPr/>
          <a:lstStyle>
            <a:lvl1pPr>
              <a:defRPr/>
            </a:lvl1pPr>
          </a:lstStyle>
          <a:p>
            <a:pPr lvl="0"/>
            <a:endParaRPr lang="en-US" dirty="0"/>
          </a:p>
        </p:txBody>
      </p:sp>
      <p:sp>
        <p:nvSpPr>
          <p:cNvPr id="10" name="Content Placeholder 8">
            <a:extLst>
              <a:ext uri="{FF2B5EF4-FFF2-40B4-BE49-F238E27FC236}">
                <a16:creationId xmlns:a16="http://schemas.microsoft.com/office/drawing/2014/main" id="{49B0B786-AC1C-665D-F40F-EE25D785497E}"/>
              </a:ext>
            </a:extLst>
          </p:cNvPr>
          <p:cNvSpPr>
            <a:spLocks noGrp="1"/>
          </p:cNvSpPr>
          <p:nvPr>
            <p:ph sz="quarter" idx="20"/>
          </p:nvPr>
        </p:nvSpPr>
        <p:spPr>
          <a:xfrm>
            <a:off x="4900246" y="2070496"/>
            <a:ext cx="3900854" cy="649138"/>
          </a:xfrm>
        </p:spPr>
        <p:txBody>
          <a:bodyPr/>
          <a:lstStyle>
            <a:lvl1pPr>
              <a:defRPr/>
            </a:lvl1pPr>
          </a:lstStyle>
          <a:p>
            <a:pPr lvl="0"/>
            <a:endParaRPr lang="en-US" dirty="0"/>
          </a:p>
        </p:txBody>
      </p:sp>
      <p:sp>
        <p:nvSpPr>
          <p:cNvPr id="12" name="Content Placeholder 9">
            <a:extLst>
              <a:ext uri="{FF2B5EF4-FFF2-40B4-BE49-F238E27FC236}">
                <a16:creationId xmlns:a16="http://schemas.microsoft.com/office/drawing/2014/main" id="{60BD1E1D-F42C-6635-22AC-B1A7CC512C07}"/>
              </a:ext>
            </a:extLst>
          </p:cNvPr>
          <p:cNvSpPr>
            <a:spLocks noGrp="1"/>
          </p:cNvSpPr>
          <p:nvPr>
            <p:ph sz="quarter" idx="21"/>
          </p:nvPr>
        </p:nvSpPr>
        <p:spPr>
          <a:xfrm>
            <a:off x="4900246" y="2900944"/>
            <a:ext cx="3900854" cy="673100"/>
          </a:xfrm>
        </p:spPr>
        <p:txBody>
          <a:bodyPr/>
          <a:lstStyle>
            <a:lvl1pPr>
              <a:defRPr/>
            </a:lvl1pPr>
          </a:lstStyle>
          <a:p>
            <a:pPr lvl="0"/>
            <a:endParaRPr lang="en-US" dirty="0"/>
          </a:p>
        </p:txBody>
      </p:sp>
      <p:sp>
        <p:nvSpPr>
          <p:cNvPr id="14" name="Content Placeholder 10">
            <a:extLst>
              <a:ext uri="{FF2B5EF4-FFF2-40B4-BE49-F238E27FC236}">
                <a16:creationId xmlns:a16="http://schemas.microsoft.com/office/drawing/2014/main" id="{4D8508E1-75C3-7FCD-E068-D0C281B3BAC2}"/>
              </a:ext>
            </a:extLst>
          </p:cNvPr>
          <p:cNvSpPr>
            <a:spLocks noGrp="1"/>
          </p:cNvSpPr>
          <p:nvPr>
            <p:ph sz="quarter" idx="22"/>
          </p:nvPr>
        </p:nvSpPr>
        <p:spPr>
          <a:xfrm>
            <a:off x="4900246" y="3755354"/>
            <a:ext cx="3900854" cy="698500"/>
          </a:xfrm>
        </p:spPr>
        <p:txBody>
          <a:bodyPr/>
          <a:lstStyle>
            <a:lvl1pPr>
              <a:defRPr/>
            </a:lvl1pPr>
          </a:lstStyle>
          <a:p>
            <a:pPr lvl="0"/>
            <a:endParaRPr lang="en-US" dirty="0"/>
          </a:p>
        </p:txBody>
      </p:sp>
      <p:sp>
        <p:nvSpPr>
          <p:cNvPr id="16" name="Content Placeholder 11">
            <a:extLst>
              <a:ext uri="{FF2B5EF4-FFF2-40B4-BE49-F238E27FC236}">
                <a16:creationId xmlns:a16="http://schemas.microsoft.com/office/drawing/2014/main" id="{24074E65-1C43-0A82-6E36-749F635A0D49}"/>
              </a:ext>
            </a:extLst>
          </p:cNvPr>
          <p:cNvSpPr>
            <a:spLocks noGrp="1"/>
          </p:cNvSpPr>
          <p:nvPr>
            <p:ph sz="quarter" idx="23"/>
          </p:nvPr>
        </p:nvSpPr>
        <p:spPr>
          <a:xfrm>
            <a:off x="4900246" y="4635164"/>
            <a:ext cx="3900854" cy="698500"/>
          </a:xfrm>
        </p:spPr>
        <p:txBody>
          <a:bodyPr/>
          <a:lstStyle>
            <a:lvl1pPr>
              <a:defRPr/>
            </a:lvl1pPr>
          </a:lstStyle>
          <a:p>
            <a:pPr lvl="0"/>
            <a:endParaRPr lang="en-US" dirty="0"/>
          </a:p>
        </p:txBody>
      </p:sp>
      <p:sp>
        <p:nvSpPr>
          <p:cNvPr id="17" name="Content Placeholder 12">
            <a:extLst>
              <a:ext uri="{FF2B5EF4-FFF2-40B4-BE49-F238E27FC236}">
                <a16:creationId xmlns:a16="http://schemas.microsoft.com/office/drawing/2014/main" id="{07CA4779-1428-4D9D-E284-2C29DD6D08DB}"/>
              </a:ext>
            </a:extLst>
          </p:cNvPr>
          <p:cNvSpPr>
            <a:spLocks noGrp="1"/>
          </p:cNvSpPr>
          <p:nvPr>
            <p:ph sz="quarter" idx="24"/>
          </p:nvPr>
        </p:nvSpPr>
        <p:spPr>
          <a:xfrm>
            <a:off x="4900246" y="5514975"/>
            <a:ext cx="3900854" cy="733425"/>
          </a:xfrm>
        </p:spPr>
        <p:txBody>
          <a:bodyPr/>
          <a:lstStyle>
            <a:lvl1pPr>
              <a:defRPr/>
            </a:lvl1pPr>
          </a:lstStyle>
          <a:p>
            <a:pPr lvl="0"/>
            <a:endParaRPr lang="en-US" dirty="0"/>
          </a:p>
        </p:txBody>
      </p:sp>
      <p:sp>
        <p:nvSpPr>
          <p:cNvPr id="18" name="Text Placeholder 3">
            <a:extLst>
              <a:ext uri="{FF2B5EF4-FFF2-40B4-BE49-F238E27FC236}">
                <a16:creationId xmlns:a16="http://schemas.microsoft.com/office/drawing/2014/main" id="{04FA2268-6A35-CDB6-0657-C687BEF8D79C}"/>
              </a:ext>
            </a:extLst>
          </p:cNvPr>
          <p:cNvSpPr>
            <a:spLocks noGrp="1"/>
          </p:cNvSpPr>
          <p:nvPr>
            <p:ph type="body" sz="quarter" idx="2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pPr lvl="0"/>
            <a:endParaRPr lang="en-US" dirty="0"/>
          </a:p>
        </p:txBody>
      </p:sp>
      <p:sp>
        <p:nvSpPr>
          <p:cNvPr id="19" name="Text Placeholder 4">
            <a:extLst>
              <a:ext uri="{FF2B5EF4-FFF2-40B4-BE49-F238E27FC236}">
                <a16:creationId xmlns:a16="http://schemas.microsoft.com/office/drawing/2014/main" id="{9D34DFFF-E08D-BB9F-7D9B-1CDA039B9807}"/>
              </a:ext>
            </a:extLst>
          </p:cNvPr>
          <p:cNvSpPr>
            <a:spLocks noGrp="1"/>
          </p:cNvSpPr>
          <p:nvPr>
            <p:ph type="body" sz="quarter" idx="2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endParaRPr lang="en-US" dirty="0"/>
          </a:p>
        </p:txBody>
      </p:sp>
      <p:sp>
        <p:nvSpPr>
          <p:cNvPr id="20" name="Slide Number Placeholder">
            <a:extLst>
              <a:ext uri="{FF2B5EF4-FFF2-40B4-BE49-F238E27FC236}">
                <a16:creationId xmlns:a16="http://schemas.microsoft.com/office/drawing/2014/main" id="{F71A69A2-5859-E8A7-F0B6-5FCA0A496BFC}"/>
              </a:ext>
            </a:extLst>
          </p:cNvPr>
          <p:cNvSpPr>
            <a:spLocks noGrp="1"/>
          </p:cNvSpPr>
          <p:nvPr>
            <p:ph type="sldNum" sz="quarter" idx="10"/>
          </p:nvPr>
        </p:nvSpPr>
        <p:spPr>
          <a:xfrm>
            <a:off x="8626412" y="6673531"/>
            <a:ext cx="355840" cy="161396"/>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4493852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443668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latin typeface="Arial" panose="020B0604020202020204" pitchFamily="34" charset="0"/>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McGraw Hill LLC. All rights reserved. No reproduction or distribution without the prior written consent of McGraw Hill LLC.</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Arial" panose="020B0604020202020204" pitchFamily="34" charset="0"/>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5012289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69257103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44541601"/>
      </p:ext>
    </p:extLst>
  </p:cSld>
  <p:clrMapOvr>
    <a:masterClrMapping/>
  </p:clrMapOvr>
  <p:extLst>
    <p:ext uri="{DCECCB84-F9BA-43D5-87BE-67443E8EF086}">
      <p15:sldGuideLst xmlns:p15="http://schemas.microsoft.com/office/powerpoint/2012/main"/>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8296"/>
            <a:ext cx="7562088" cy="676656"/>
          </a:xfrm>
          <a:prstGeom prst="rect">
            <a:avLst/>
          </a:prstGeom>
        </p:spPr>
        <p:txBody>
          <a:bodyPr anchor="ctr"/>
          <a:lstStyle>
            <a:lvl1pPr algn="l">
              <a:defRPr>
                <a:latin typeface="Arial" panose="020B0604020202020204" pitchFamily="34" charset="0"/>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802094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13222756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1752"/>
            <a:ext cx="8458200" cy="676656"/>
          </a:xfrm>
          <a:prstGeom prst="rect">
            <a:avLst/>
          </a:prstGeom>
        </p:spPr>
        <p:txBody>
          <a:bodyPr anchor="ctr">
            <a:normAutofit/>
          </a:bodyPr>
          <a:lstStyle>
            <a:lvl1pPr>
              <a:defRPr sz="2400"/>
            </a:lvl1pPr>
          </a:lstStyle>
          <a:p>
            <a:r>
              <a:rPr lang="en-US" dirty="0"/>
              <a:t>Slide Title</a:t>
            </a:r>
          </a:p>
        </p:txBody>
      </p:sp>
      <p:sp>
        <p:nvSpPr>
          <p:cNvPr id="4" name="Return to main slide Link 1">
            <a:extLst>
              <a:ext uri="{FF2B5EF4-FFF2-40B4-BE49-F238E27FC236}">
                <a16:creationId xmlns:a16="http://schemas.microsoft.com/office/drawing/2014/main" id="{F26EDF14-B2E9-BF97-26C7-B5361587CB5A}"/>
              </a:ext>
            </a:extLst>
          </p:cNvPr>
          <p:cNvSpPr>
            <a:spLocks noGrp="1"/>
          </p:cNvSpPr>
          <p:nvPr>
            <p:ph type="body" sz="quarter" idx="17" hasCustomPrompt="1"/>
          </p:nvPr>
        </p:nvSpPr>
        <p:spPr>
          <a:xfrm>
            <a:off x="3081528" y="1069848"/>
            <a:ext cx="2980944"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12" name="Image Identifier 1">
            <a:extLst>
              <a:ext uri="{FF2B5EF4-FFF2-40B4-BE49-F238E27FC236}">
                <a16:creationId xmlns:a16="http://schemas.microsoft.com/office/drawing/2014/main" id="{66FC4F3D-1006-001F-E3E1-34E8D98BCCA6}"/>
              </a:ext>
            </a:extLst>
          </p:cNvPr>
          <p:cNvSpPr>
            <a:spLocks noGrp="1"/>
          </p:cNvSpPr>
          <p:nvPr>
            <p:ph type="body" sz="quarter" idx="18" hasCustomPrompt="1"/>
          </p:nvPr>
        </p:nvSpPr>
        <p:spPr>
          <a:xfrm>
            <a:off x="342900" y="1410562"/>
            <a:ext cx="4078224" cy="393700"/>
          </a:xfrm>
        </p:spPr>
        <p:txBody>
          <a:bodyPr/>
          <a:lstStyle/>
          <a:p>
            <a:pPr lvl="0"/>
            <a:r>
              <a:rPr lang="en-US" dirty="0"/>
              <a:t>Image Identifier 1</a:t>
            </a:r>
          </a:p>
        </p:txBody>
      </p:sp>
      <p:sp>
        <p:nvSpPr>
          <p:cNvPr id="14" name="Content Placeholder 1">
            <a:extLst>
              <a:ext uri="{FF2B5EF4-FFF2-40B4-BE49-F238E27FC236}">
                <a16:creationId xmlns:a16="http://schemas.microsoft.com/office/drawing/2014/main" id="{AD34AB29-6F3A-C82E-2112-A29AFE3E8783}"/>
              </a:ext>
            </a:extLst>
          </p:cNvPr>
          <p:cNvSpPr>
            <a:spLocks noGrp="1"/>
          </p:cNvSpPr>
          <p:nvPr>
            <p:ph sz="quarter" idx="19" hasCustomPrompt="1"/>
          </p:nvPr>
        </p:nvSpPr>
        <p:spPr>
          <a:xfrm>
            <a:off x="342900" y="1929384"/>
            <a:ext cx="4076700" cy="4314825"/>
          </a:xfrm>
        </p:spPr>
        <p:txBody>
          <a:bodyPr/>
          <a:lstStyle/>
          <a:p>
            <a:pPr lvl="0"/>
            <a:r>
              <a:rPr lang="en-US" dirty="0"/>
              <a:t>Slide Content</a:t>
            </a:r>
          </a:p>
          <a:p>
            <a:pPr lvl="1"/>
            <a:r>
              <a:rPr lang="en-US" dirty="0"/>
              <a:t>Second level</a:t>
            </a:r>
          </a:p>
          <a:p>
            <a:pPr lvl="2"/>
            <a:r>
              <a:rPr lang="en-US" dirty="0"/>
              <a:t>Third level</a:t>
            </a:r>
          </a:p>
        </p:txBody>
      </p:sp>
      <p:sp>
        <p:nvSpPr>
          <p:cNvPr id="16" name="Image Identifier 2">
            <a:extLst>
              <a:ext uri="{FF2B5EF4-FFF2-40B4-BE49-F238E27FC236}">
                <a16:creationId xmlns:a16="http://schemas.microsoft.com/office/drawing/2014/main" id="{91F14EE4-57B2-80F8-F97F-8F90727CD808}"/>
              </a:ext>
            </a:extLst>
          </p:cNvPr>
          <p:cNvSpPr>
            <a:spLocks noGrp="1"/>
          </p:cNvSpPr>
          <p:nvPr>
            <p:ph type="body" sz="quarter" idx="20" hasCustomPrompt="1"/>
          </p:nvPr>
        </p:nvSpPr>
        <p:spPr>
          <a:xfrm>
            <a:off x="4727448" y="1404938"/>
            <a:ext cx="4078224" cy="393192"/>
          </a:xfrm>
        </p:spPr>
        <p:txBody>
          <a:bodyPr/>
          <a:lstStyle/>
          <a:p>
            <a:pPr lvl="0"/>
            <a:r>
              <a:rPr lang="en-US" dirty="0"/>
              <a:t>Image Identifier 2</a:t>
            </a:r>
          </a:p>
        </p:txBody>
      </p:sp>
      <p:sp>
        <p:nvSpPr>
          <p:cNvPr id="18" name="Content Placeholder 2">
            <a:extLst>
              <a:ext uri="{FF2B5EF4-FFF2-40B4-BE49-F238E27FC236}">
                <a16:creationId xmlns:a16="http://schemas.microsoft.com/office/drawing/2014/main" id="{A10A15B6-CA9D-727F-1B00-62A32964057D}"/>
              </a:ext>
            </a:extLst>
          </p:cNvPr>
          <p:cNvSpPr>
            <a:spLocks noGrp="1"/>
          </p:cNvSpPr>
          <p:nvPr>
            <p:ph sz="quarter" idx="21" hasCustomPrompt="1"/>
          </p:nvPr>
        </p:nvSpPr>
        <p:spPr>
          <a:xfrm>
            <a:off x="4727448" y="1929384"/>
            <a:ext cx="4078224" cy="4314825"/>
          </a:xfrm>
        </p:spPr>
        <p:txBody>
          <a:bodyPr/>
          <a:lstStyle/>
          <a:p>
            <a:pPr lvl="0"/>
            <a:r>
              <a:rPr lang="en-US" dirty="0"/>
              <a:t>Slide Content 2</a:t>
            </a:r>
          </a:p>
          <a:p>
            <a:pPr lvl="1"/>
            <a:r>
              <a:rPr lang="en-US" dirty="0"/>
              <a:t>Second level</a:t>
            </a:r>
          </a:p>
          <a:p>
            <a:pPr lvl="2"/>
            <a:r>
              <a:rPr lang="en-US" dirty="0"/>
              <a:t>Third level</a:t>
            </a:r>
          </a:p>
        </p:txBody>
      </p:sp>
      <p:sp>
        <p:nvSpPr>
          <p:cNvPr id="19" name="Return to main slide Link 2">
            <a:extLst>
              <a:ext uri="{FF2B5EF4-FFF2-40B4-BE49-F238E27FC236}">
                <a16:creationId xmlns:a16="http://schemas.microsoft.com/office/drawing/2014/main" id="{3984A342-B272-A827-160E-66826A20DB1A}"/>
              </a:ext>
            </a:extLst>
          </p:cNvPr>
          <p:cNvSpPr>
            <a:spLocks noGrp="1"/>
          </p:cNvSpPr>
          <p:nvPr>
            <p:ph type="body" sz="quarter" idx="22" hasCustomPrompt="1"/>
          </p:nvPr>
        </p:nvSpPr>
        <p:spPr>
          <a:xfrm>
            <a:off x="3081528" y="6355080"/>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95396362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lgn="ctr">
              <a:defRPr sz="2400"/>
            </a:lvl1pPr>
          </a:lstStyle>
          <a:p>
            <a:r>
              <a:rPr lang="en-US" dirty="0"/>
              <a:t>Slide Title</a:t>
            </a:r>
          </a:p>
        </p:txBody>
      </p:sp>
      <p:sp>
        <p:nvSpPr>
          <p:cNvPr id="8" name="Return to main slide Link 1">
            <a:extLst>
              <a:ext uri="{FF2B5EF4-FFF2-40B4-BE49-F238E27FC236}">
                <a16:creationId xmlns:a16="http://schemas.microsoft.com/office/drawing/2014/main" id="{CA8931B4-D4B5-E0CD-32BB-AC6D28442CF4}"/>
              </a:ext>
            </a:extLst>
          </p:cNvPr>
          <p:cNvSpPr>
            <a:spLocks noGrp="1"/>
          </p:cNvSpPr>
          <p:nvPr>
            <p:ph type="body" sz="quarter" idx="16" hasCustomPrompt="1"/>
          </p:nvPr>
        </p:nvSpPr>
        <p:spPr>
          <a:xfrm>
            <a:off x="3081338" y="1068388"/>
            <a:ext cx="2981325" cy="225425"/>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lvl="0" algn="ctr"/>
            <a:r>
              <a:rPr lang="en-US" dirty="0"/>
              <a:t>Return to parent-slide containing images.</a:t>
            </a:r>
          </a:p>
        </p:txBody>
      </p:sp>
      <p:sp>
        <p:nvSpPr>
          <p:cNvPr id="10" name="Content Placeholder 9">
            <a:extLst>
              <a:ext uri="{FF2B5EF4-FFF2-40B4-BE49-F238E27FC236}">
                <a16:creationId xmlns:a16="http://schemas.microsoft.com/office/drawing/2014/main" id="{73626CFD-2963-C1FF-579E-726768F60547}"/>
              </a:ext>
            </a:extLst>
          </p:cNvPr>
          <p:cNvSpPr>
            <a:spLocks noGrp="1"/>
          </p:cNvSpPr>
          <p:nvPr>
            <p:ph sz="quarter" idx="17" hasCustomPrompt="1"/>
          </p:nvPr>
        </p:nvSpPr>
        <p:spPr/>
        <p:txBody>
          <a:bodyPr/>
          <a:lstStyle>
            <a:lvl1pPr>
              <a:defRPr>
                <a:latin typeface="Arial" panose="020B0604020202020204" pitchFamily="34" charset="0"/>
              </a:defRPr>
            </a:lvl1pPr>
            <a:lvl2pPr>
              <a:defRPr>
                <a:latin typeface="Arial" panose="020B0604020202020204" pitchFamily="34" charset="0"/>
              </a:defRPr>
            </a:lvl2pPr>
            <a:lvl3pPr>
              <a:defRPr>
                <a:latin typeface="Arial" panose="020B0604020202020204" pitchFamily="34" charset="0"/>
              </a:defRPr>
            </a:lvl3pPr>
          </a:lstStyle>
          <a:p>
            <a:pPr lvl="0"/>
            <a:r>
              <a:rPr lang="en-US" dirty="0"/>
              <a:t>Slide Content</a:t>
            </a:r>
          </a:p>
          <a:p>
            <a:pPr lvl="1"/>
            <a:r>
              <a:rPr lang="en-US" dirty="0"/>
              <a:t>Second level</a:t>
            </a:r>
          </a:p>
          <a:p>
            <a:pPr lvl="2"/>
            <a:r>
              <a:rPr lang="en-US" dirty="0"/>
              <a:t>Third level</a:t>
            </a:r>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sp>
        <p:nvSpPr>
          <p:cNvPr id="12" name="Return to main slide Link 2">
            <a:extLst>
              <a:ext uri="{FF2B5EF4-FFF2-40B4-BE49-F238E27FC236}">
                <a16:creationId xmlns:a16="http://schemas.microsoft.com/office/drawing/2014/main" id="{162BB7A2-838E-4F41-55FD-C715383EE3E2}"/>
              </a:ext>
            </a:extLst>
          </p:cNvPr>
          <p:cNvSpPr>
            <a:spLocks noGrp="1"/>
          </p:cNvSpPr>
          <p:nvPr>
            <p:ph type="body" sz="quarter" idx="18" hasCustomPrompt="1"/>
          </p:nvPr>
        </p:nvSpPr>
        <p:spPr>
          <a:xfrm>
            <a:off x="3081528" y="6354763"/>
            <a:ext cx="2980944" cy="228600"/>
          </a:xfrm>
        </p:spPr>
        <p:txBody>
          <a:bodyPr anchor="ctr">
            <a:noAutofit/>
          </a:bodyPr>
          <a:lstStyle>
            <a:lvl1pPr algn="ctr">
              <a:defRPr sz="1200"/>
            </a:lvl1pPr>
            <a:lvl2pPr algn="ctr">
              <a:defRPr sz="1200"/>
            </a:lvl2pPr>
            <a:lvl3pPr algn="ctr">
              <a:defRPr sz="1200"/>
            </a:lvl3pPr>
            <a:lvl4pPr algn="ctr">
              <a:defRPr sz="1200"/>
            </a:lvl4pPr>
            <a:lvl5pPr algn="ctr">
              <a:defRPr sz="1200"/>
            </a:lvl5pPr>
          </a:lstStyle>
          <a:p>
            <a:pPr marL="0" marR="0" lvl="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146865820"/>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15.xml"/><Relationship Id="rId7" Type="http://schemas.openxmlformats.org/officeDocument/2006/relationships/slideLayout" Target="../slideLayouts/slideLayout19.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20.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21.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23.xml"/><Relationship Id="rId1" Type="http://schemas.openxmlformats.org/officeDocument/2006/relationships/slideLayout" Target="../slideLayouts/slideLayout22.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4.xml"/></Relationships>
</file>

<file path=ppt/slideMasters/_rels/slideMaster9.xml.rels><?xml version="1.0" encoding="UTF-8" standalone="yes"?>
<Relationships xmlns="http://schemas.openxmlformats.org/package/2006/relationships"><Relationship Id="rId3" Type="http://schemas.openxmlformats.org/officeDocument/2006/relationships/theme" Target="../theme/theme9.xml"/><Relationship Id="rId2" Type="http://schemas.openxmlformats.org/officeDocument/2006/relationships/slideLayout" Target="../slideLayouts/slideLayout26.xml"/><Relationship Id="rId1" Type="http://schemas.openxmlformats.org/officeDocument/2006/relationships/slideLayout" Target="../slideLayouts/slideLayout25.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latin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latin typeface="Arial" panose="020B0604020202020204" pitchFamily="34" charset="0"/>
            </a:endParaRPr>
          </a:p>
        </p:txBody>
      </p:sp>
    </p:spTree>
    <p:extLst>
      <p:ext uri="{BB962C8B-B14F-4D97-AF65-F5344CB8AC3E}">
        <p14:creationId xmlns:p14="http://schemas.microsoft.com/office/powerpoint/2010/main" val="895458715"/>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40" normalizeH="0" baseline="0" noProof="0" dirty="0">
                <a:ln>
                  <a:noFill/>
                </a:ln>
                <a:solidFill>
                  <a:srgbClr val="000000"/>
                </a:solidFill>
                <a:effectLst/>
                <a:uLnTx/>
                <a:uFillTx/>
                <a:latin typeface="+mj-lt"/>
                <a:ea typeface="Calibri" panose="020F0502020204030204" pitchFamily="34" charset="0"/>
                <a:cs typeface="Arial" panose="020B0604020202020204" pitchFamily="34" charset="0"/>
              </a:rPr>
              <a:t>Because learning changes everything.</a:t>
            </a:r>
            <a:r>
              <a:rPr kumimoji="0" lang="en-US" sz="1050" b="0" i="0" u="none" strike="noStrike" kern="1200" cap="none" spc="40" normalizeH="0" baseline="60000" noProof="0" dirty="0">
                <a:ln>
                  <a:noFill/>
                </a:ln>
                <a:solidFill>
                  <a:srgbClr val="000000"/>
                </a:solidFill>
                <a:effectLst/>
                <a:uLnTx/>
                <a:uFillTx/>
                <a:latin typeface="+mj-lt"/>
                <a:ea typeface="Calibri" panose="020F0502020204030204" pitchFamily="34" charset="0"/>
                <a:cs typeface="Arial" panose="020B0604020202020204" pitchFamily="34" charset="0"/>
              </a:rPr>
              <a:t>®</a:t>
            </a:r>
            <a:endParaRPr kumimoji="0" lang="en-US" sz="1600" b="0" i="0" u="none" strike="noStrike" kern="1200" cap="none" spc="40" normalizeH="0" baseline="60000" noProof="0" dirty="0">
              <a:ln>
                <a:noFill/>
              </a:ln>
              <a:solidFill>
                <a:srgbClr val="000000"/>
              </a:solidFill>
              <a:effectLst/>
              <a:uLnTx/>
              <a:uFillTx/>
              <a:latin typeface="+mj-lt"/>
              <a:ea typeface="+mn-ea"/>
              <a:cs typeface="Arial" panose="020B0604020202020204" pitchFamily="34" charset="0"/>
            </a:endParaRPr>
          </a:p>
        </p:txBody>
      </p:sp>
      <p:sp>
        <p:nvSpPr>
          <p:cNvPr id="5" name="Long Copyright"/>
          <p:cNvSpPr>
            <a:spLocks noGrp="1"/>
          </p:cNvSpPr>
          <p:nvPr>
            <p:ph type="ftr" sz="quarter" idx="3"/>
          </p:nvPr>
        </p:nvSpPr>
        <p:spPr>
          <a:xfrm>
            <a:off x="0" y="6478439"/>
            <a:ext cx="9144000" cy="379562"/>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pPr defTabSz="457200">
              <a:spcBef>
                <a:spcPct val="20000"/>
              </a:spcBef>
              <a:defRPr/>
            </a:pPr>
            <a:r>
              <a:rPr lang="en-US" dirty="0">
                <a:solidFill>
                  <a:srgbClr val="000000"/>
                </a:solidFill>
              </a:rPr>
              <a:t>Add long copyright</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562864067"/>
      </p:ext>
    </p:extLst>
  </p:cSld>
  <p:clrMap bg1="lt1" tx1="dk1" bg2="lt2" tx2="dk2" accent1="accent1" accent2="accent2" accent3="accent3" accent4="accent4" accent5="accent5" accent6="accent6" hlink="hlink" folHlink="folHlink"/>
  <p:sldLayoutIdLst>
    <p:sldLayoutId id="2147483709" r:id="rId1"/>
    <p:sldLayoutId id="2147483719"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881564708"/>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9" r:id="rId3"/>
    <p:sldLayoutId id="2147483695" r:id="rId4"/>
    <p:sldLayoutId id="2147483696" r:id="rId5"/>
    <p:sldLayoutId id="2147483697" r:id="rId6"/>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864" userDrawn="1">
          <p15:clr>
            <a:srgbClr val="F26B43"/>
          </p15:clr>
        </p15:guide>
        <p15:guide id="13" orient="horz" pos="360" userDrawn="1">
          <p15:clr>
            <a:srgbClr val="F26B43"/>
          </p15:clr>
        </p15:guide>
        <p15:guide id="14" orient="horz" pos="3936" userDrawn="1">
          <p15:clr>
            <a:srgbClr val="F26B43"/>
          </p15:clr>
        </p15:guide>
        <p15:guide id="15" pos="984" userDrawn="1">
          <p15:clr>
            <a:srgbClr val="F26B43"/>
          </p15:clr>
        </p15:guide>
        <p15:guide id="16" pos="5376" userDrawn="1">
          <p15:clr>
            <a:srgbClr val="F26B43"/>
          </p15:clr>
        </p15:guide>
        <p15:guide id="17" pos="264"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292608"/>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59518"/>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6186"/>
            <a:ext cx="355840" cy="180170"/>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4141302712"/>
      </p:ext>
    </p:extLst>
  </p:cSld>
  <p:clrMap bg1="lt1" tx1="dk1" bg2="lt2" tx2="dk2" accent1="accent1" accent2="accent2" accent3="accent3" accent4="accent4" accent5="accent5" accent6="accent6" hlink="hlink" folHlink="folHlink"/>
  <p:sldLayoutIdLst>
    <p:sldLayoutId id="2147483711" r:id="rId1"/>
    <p:sldLayoutId id="2147483726" r:id="rId2"/>
    <p:sldLayoutId id="2147483713" r:id="rId3"/>
    <p:sldLayoutId id="2147483714" r:id="rId4"/>
    <p:sldLayoutId id="2147483715" r:id="rId5"/>
    <p:sldLayoutId id="2147483716" r:id="rId6"/>
    <p:sldLayoutId id="2147483717" r:id="rId7"/>
  </p:sldLayoutIdLst>
  <p:hf hdr="0" dt="0"/>
  <p:txStyles>
    <p:titleStyle>
      <a:lvl1pPr algn="ctr" defTabSz="914400" rtl="0" eaLnBrk="1" latinLnBrk="0" hangingPunct="1">
        <a:lnSpc>
          <a:spcPct val="90000"/>
        </a:lnSpc>
        <a:spcBef>
          <a:spcPct val="0"/>
        </a:spcBef>
        <a:buNone/>
        <a:defRPr sz="32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84" userDrawn="1">
          <p15:clr>
            <a:srgbClr val="F26B43"/>
          </p15:clr>
        </p15:guide>
        <p15:guide id="10" orient="horz" pos="624">
          <p15:clr>
            <a:srgbClr val="F26B43"/>
          </p15:clr>
        </p15:guide>
        <p15:guide id="11" orient="horz" pos="4104">
          <p15:clr>
            <a:srgbClr val="F26B43"/>
          </p15:clr>
        </p15:guide>
        <p15:guide id="12" orient="horz" pos="888" userDrawn="1">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2437998185"/>
      </p:ext>
    </p:extLst>
  </p:cSld>
  <p:clrMap bg1="lt1" tx1="dk1" bg2="lt2" tx2="dk2" accent1="accent1" accent2="accent2" accent3="accent3" accent4="accent4" accent5="accent5" accent6="accent6" hlink="hlink" folHlink="folHlink"/>
  <p:sldLayoutIdLst>
    <p:sldLayoutId id="2147483685"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solidFill>
                <a:latin typeface="Arial" panose="020B0604020202020204" pitchFamily="34" charset="0"/>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Tree>
    <p:extLst>
      <p:ext uri="{BB962C8B-B14F-4D97-AF65-F5344CB8AC3E}">
        <p14:creationId xmlns:p14="http://schemas.microsoft.com/office/powerpoint/2010/main" val="4161700014"/>
      </p:ext>
    </p:extLst>
  </p:cSld>
  <p:clrMap bg1="lt1" tx1="dk1" bg2="lt2" tx2="dk2" accent1="accent1" accent2="accent2" accent3="accent3" accent4="accent4" accent5="accent5" accent6="accent6" hlink="hlink" folHlink="folHlink"/>
  <p:sldLayoutIdLst>
    <p:sldLayoutId id="2147483721"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userDrawn="1">
          <p15:clr>
            <a:srgbClr val="F26B43"/>
          </p15:clr>
        </p15:guide>
        <p15:guide id="6" pos="216">
          <p15:clr>
            <a:srgbClr val="F26B43"/>
          </p15:clr>
        </p15:guide>
        <p15:guide id="7" pos="5544">
          <p15:clr>
            <a:srgbClr val="F26B43"/>
          </p15:clr>
        </p15:guide>
        <p15:guide id="9" orient="horz" pos="4211">
          <p15:clr>
            <a:srgbClr val="F26B43"/>
          </p15:clr>
        </p15:guide>
        <p15:guide id="10" orient="horz" pos="624" userDrawn="1">
          <p15:clr>
            <a:srgbClr val="F26B43"/>
          </p15:clr>
        </p15:guide>
        <p15:guide id="11" orient="horz" pos="4104">
          <p15:clr>
            <a:srgbClr val="F26B43"/>
          </p15:clr>
        </p15:guide>
        <p15:guide id="12" orient="horz" pos="2160" userDrawn="1">
          <p15:clr>
            <a:srgbClr val="F26B43"/>
          </p15:clr>
        </p15:guide>
        <p15:guide id="13" pos="3648"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3690558099"/>
      </p:ext>
    </p:extLst>
  </p:cSld>
  <p:clrMap bg1="lt1" tx1="dk1" bg2="lt2" tx2="dk2" accent1="accent1" accent2="accent2" accent3="accent3" accent4="accent4" accent5="accent5" accent6="accent6" hlink="hlink" folHlink="folHlink"/>
  <p:sldLayoutIdLst>
    <p:sldLayoutId id="2147483690" r:id="rId1"/>
    <p:sldLayoutId id="2147483698"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5" name="Short Copyright">
            <a:extLst>
              <a:ext uri="{FF2B5EF4-FFF2-40B4-BE49-F238E27FC236}">
                <a16:creationId xmlns:a16="http://schemas.microsoft.com/office/drawing/2014/main" id="{6EEAB28B-89F8-278D-EEE6-8AEF2EAF1733}"/>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solidFill>
                <a:latin typeface="Arial" panose="020B0604020202020204" pitchFamily="34" charset="0"/>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rgbClr val="E51F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latin typeface="Arial" panose="020B0604020202020204" pitchFamily="34" charset="0"/>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1968817746"/>
      </p:ext>
    </p:extLst>
  </p:cSld>
  <p:clrMap bg1="lt1" tx1="dk1" bg2="lt2" tx2="dk2" accent1="accent1" accent2="accent2" accent3="accent3" accent4="accent4" accent5="accent5" accent6="accent6" hlink="hlink" folHlink="folHlink"/>
  <p:sldLayoutIdLst>
    <p:sldLayoutId id="2147483723"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Arial" panose="020B0604020202020204" pitchFamily="34" charset="0"/>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userDrawn="1">
          <p15:clr>
            <a:srgbClr val="F26B43"/>
          </p15:clr>
        </p15:guide>
        <p15:guide id="6" pos="216">
          <p15:clr>
            <a:srgbClr val="F26B43"/>
          </p15:clr>
        </p15:guide>
        <p15:guide id="7" pos="4296" userDrawn="1">
          <p15:clr>
            <a:srgbClr val="F26B43"/>
          </p15:clr>
        </p15:guide>
        <p15:guide id="9" orient="horz" pos="4211">
          <p15:clr>
            <a:srgbClr val="F26B43"/>
          </p15:clr>
        </p15:guide>
        <p15:guide id="10" orient="horz" pos="1248" userDrawn="1">
          <p15:clr>
            <a:srgbClr val="F26B43"/>
          </p15:clr>
        </p15:guide>
        <p15:guide id="11" orient="horz" pos="3984" userDrawn="1">
          <p15:clr>
            <a:srgbClr val="F26B43"/>
          </p15:clr>
        </p15:guide>
        <p15:guide id="12" orient="horz" pos="1656" userDrawn="1">
          <p15:clr>
            <a:srgbClr val="F26B43"/>
          </p15:clr>
        </p15:guide>
        <p15:guide id="13" pos="2980">
          <p15:clr>
            <a:srgbClr val="F26B43"/>
          </p15:clr>
        </p15:guide>
        <p15:guide id="14" orient="horz" pos="2260" userDrawn="1">
          <p15:clr>
            <a:srgbClr val="F26B43"/>
          </p15:clr>
        </p15:guide>
        <p15:guide id="15" pos="264" userDrawn="1">
          <p15:clr>
            <a:srgbClr val="F26B43"/>
          </p15:clr>
        </p15:guide>
      </p15:sldGuideLst>
    </p:ext>
  </p:extLst>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924093042"/>
      </p:ext>
    </p:extLst>
  </p:cSld>
  <p:clrMap bg1="lt1" tx1="dk1" bg2="lt2" tx2="dk2" accent1="accent1" accent2="accent2" accent3="accent3" accent4="accent4" accent5="accent5" accent6="accent6" hlink="hlink" folHlink="folHlink"/>
  <p:sldLayoutIdLst>
    <p:sldLayoutId id="2147483704" r:id="rId1"/>
    <p:sldLayoutId id="2147483705"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panose="020B0604020202020204" pitchFamily="34" charset="0"/>
            </a:endParaRPr>
          </a:p>
        </p:txBody>
      </p:sp>
      <p:sp>
        <p:nvSpPr>
          <p:cNvPr id="6" name="Short Copyright">
            <a:extLst>
              <a:ext uri="{FF2B5EF4-FFF2-40B4-BE49-F238E27FC236}">
                <a16:creationId xmlns:a16="http://schemas.microsoft.com/office/drawing/2014/main" id="{35F4AB37-B86D-2722-F85E-8A9C9ECEF0B6}"/>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solidFill>
                <a:latin typeface="Arial" panose="020B0604020202020204" pitchFamily="34" charset="0"/>
              </a:rPr>
              <a:t>© McGraw Hill LLC</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solidFill>
                <a:latin typeface="Arial" panose="020B0604020202020204" pitchFamily="34" charset="0"/>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3570615272"/>
      </p:ext>
    </p:extLst>
  </p:cSld>
  <p:clrMap bg1="lt1" tx1="dk1" bg2="lt2" tx2="dk2" accent1="accent1" accent2="accent2" accent3="accent3" accent4="accent4" accent5="accent5" accent6="accent6" hlink="hlink" folHlink="folHlink"/>
  <p:sldLayoutIdLst>
    <p:sldLayoutId id="2147483725" r:id="rId1"/>
  </p:sldLayoutIdLst>
  <p:hf hdr="0" dt="0"/>
  <p:txStyles>
    <p:titleStyle>
      <a:lvl1pPr algn="ctr" defTabSz="914400" rtl="0" eaLnBrk="1" latinLnBrk="0" hangingPunct="1">
        <a:lnSpc>
          <a:spcPct val="90000"/>
        </a:lnSpc>
        <a:spcBef>
          <a:spcPct val="0"/>
        </a:spcBef>
        <a:buNone/>
        <a:defRPr sz="2400" b="1" kern="1200">
          <a:solidFill>
            <a:schemeClr val="tx2"/>
          </a:solidFill>
          <a:latin typeface="Arial" panose="020B0604020202020204" pitchFamily="34" charset="0"/>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Arial" panose="020B0604020202020204" pitchFamily="34" charset="0"/>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Arial" panose="020B0604020202020204" pitchFamily="34" charset="0"/>
          <a:ea typeface="+mn-ea"/>
          <a:cs typeface="+mn-cs"/>
        </a:defRPr>
      </a:lvl2pPr>
      <a:lvl3pPr marL="694944" indent="-347472"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Arial" panose="020B0604020202020204" pitchFamily="34" charset="0"/>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279CE-16E6-045C-72B0-908B774B350D}"/>
              </a:ext>
            </a:extLst>
          </p:cNvPr>
          <p:cNvSpPr>
            <a:spLocks noGrp="1"/>
          </p:cNvSpPr>
          <p:nvPr>
            <p:ph type="ctrTitle"/>
          </p:nvPr>
        </p:nvSpPr>
        <p:spPr/>
        <p:txBody>
          <a:bodyPr/>
          <a:lstStyle/>
          <a:p>
            <a:r>
              <a:rPr kumimoji="0" lang="en-US" sz="2800" b="1" i="0" u="none" strike="noStrike" kern="1200" cap="none" spc="0" normalizeH="0" baseline="0" noProof="0" dirty="0">
                <a:ln>
                  <a:noFill/>
                </a:ln>
                <a:solidFill>
                  <a:srgbClr val="FFFFFF"/>
                </a:solidFill>
                <a:effectLst/>
                <a:uLnTx/>
                <a:uFillTx/>
                <a:latin typeface="Arial" panose="020B0604020202020204"/>
                <a:ea typeface="+mj-ea"/>
                <a:cs typeface="+mj-cs"/>
              </a:rPr>
              <a:t>Chapter 6</a:t>
            </a:r>
            <a:endParaRPr lang="en-US" sz="2800" dirty="0"/>
          </a:p>
        </p:txBody>
      </p:sp>
      <p:sp>
        <p:nvSpPr>
          <p:cNvPr id="3" name="Subtitle 2">
            <a:extLst>
              <a:ext uri="{FF2B5EF4-FFF2-40B4-BE49-F238E27FC236}">
                <a16:creationId xmlns:a16="http://schemas.microsoft.com/office/drawing/2014/main" id="{06A63EFF-5C2B-A876-E991-28B32C0B18BE}"/>
              </a:ext>
            </a:extLst>
          </p:cNvPr>
          <p:cNvSpPr>
            <a:spLocks noGrp="1"/>
          </p:cNvSpPr>
          <p:nvPr>
            <p:ph type="subTitle" idx="1"/>
          </p:nvPr>
        </p:nvSpPr>
        <p:spPr/>
        <p:txBody>
          <a:body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i="0" u="none" strike="noStrike" kern="1200" cap="none" spc="0" normalizeH="0" baseline="0" noProof="0" dirty="0">
                <a:ln>
                  <a:noFill/>
                </a:ln>
                <a:solidFill>
                  <a:srgbClr val="FFFFFF"/>
                </a:solidFill>
                <a:effectLst/>
                <a:uLnTx/>
                <a:uFillTx/>
                <a:latin typeface="Arial" panose="020B0604020202020204"/>
                <a:ea typeface="+mn-ea"/>
                <a:cs typeface="+mn-cs"/>
              </a:rPr>
              <a:t>Memory</a:t>
            </a:r>
          </a:p>
        </p:txBody>
      </p:sp>
      <p:sp>
        <p:nvSpPr>
          <p:cNvPr id="4" name="Footer Placeholder 3">
            <a:extLst>
              <a:ext uri="{FF2B5EF4-FFF2-40B4-BE49-F238E27FC236}">
                <a16:creationId xmlns:a16="http://schemas.microsoft.com/office/drawing/2014/main" id="{C4F6C3D5-F4BC-9D11-3B1F-7270A88EACA7}"/>
              </a:ext>
            </a:extLst>
          </p:cNvPr>
          <p:cNvSpPr>
            <a:spLocks noGrp="1"/>
          </p:cNvSpPr>
          <p:nvPr>
            <p:ph type="ftr" sz="quarter" idx="11"/>
          </p:nvPr>
        </p:nvSpPr>
        <p:spPr/>
        <p:txBody>
          <a:bodyPr/>
          <a:lstStyle/>
          <a:p>
            <a:pPr defTabSz="457200">
              <a:spcBef>
                <a:spcPct val="20000"/>
              </a:spcBef>
              <a:defRPr/>
            </a:pPr>
            <a:r>
              <a:rPr lang="en-US" dirty="0">
                <a:solidFill>
                  <a:srgbClr val="000000"/>
                </a:solidFill>
              </a:rPr>
              <a:t>© McGraw Hill LLC. All rights reserved. No reproduction or distribution without the prior written consent of McGraw Hill LLC.</a:t>
            </a:r>
          </a:p>
        </p:txBody>
      </p:sp>
    </p:spTree>
    <p:extLst>
      <p:ext uri="{BB962C8B-B14F-4D97-AF65-F5344CB8AC3E}">
        <p14:creationId xmlns:p14="http://schemas.microsoft.com/office/powerpoint/2010/main" val="12887345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200" dirty="0">
                <a:cs typeface="Arial" panose="020B0604020202020204" pitchFamily="34" charset="0"/>
              </a:rPr>
              <a:t>MODULE 18—The Foundations of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91699"/>
            <a:ext cx="8458200" cy="3442475"/>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is memory?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Are there different kinds of memory?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0" i="0" u="none" strike="noStrike" kern="1200" cap="none" spc="0" normalizeH="0" baseline="0" noProof="0" dirty="0">
                <a:ln>
                  <a:noFill/>
                </a:ln>
                <a:solidFill>
                  <a:srgbClr val="000000"/>
                </a:solidFill>
                <a:effectLst/>
                <a:uLnTx/>
                <a:uFillTx/>
                <a:cs typeface="Arial" panose="020B0604020202020204" pitchFamily="34" charset="0"/>
              </a:rPr>
              <a:t>What are the biological bases of memory?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a:t>
            </a:fld>
            <a:endParaRPr lang="en-US" dirty="0"/>
          </a:p>
        </p:txBody>
      </p:sp>
    </p:spTree>
    <p:extLst>
      <p:ext uri="{BB962C8B-B14F-4D97-AF65-F5344CB8AC3E}">
        <p14:creationId xmlns:p14="http://schemas.microsoft.com/office/powerpoint/2010/main" val="37777715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rmAutofit/>
          </a:bodyPr>
          <a:lstStyle/>
          <a:p>
            <a:r>
              <a:rPr lang="en-US" sz="3600" dirty="0">
                <a:cs typeface="Arial" panose="020B0604020202020204" pitchFamily="34" charset="0"/>
              </a:rPr>
              <a:t>The Foundations of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4013192"/>
          </a:xfrm>
        </p:spPr>
        <p:txBody>
          <a:bodyPr>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cs typeface="Arial" panose="020B0604020202020204" pitchFamily="34" charset="0"/>
              </a:rPr>
              <a:t>Memory: </a:t>
            </a:r>
            <a:r>
              <a:rPr kumimoji="0" lang="en-US" altLang="en-US" sz="2400" i="0" u="none" strike="noStrike" kern="1200" cap="none" spc="0" normalizeH="0" baseline="0" noProof="0" dirty="0">
                <a:ln>
                  <a:noFill/>
                </a:ln>
                <a:solidFill>
                  <a:srgbClr val="000000"/>
                </a:solidFill>
                <a:effectLst/>
                <a:uLnTx/>
                <a:uFillTx/>
                <a:cs typeface="Arial" panose="020B0604020202020204" pitchFamily="34" charset="0"/>
              </a:rPr>
              <a:t>the process by which we encode, store, and retrieve information.</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Encoding: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recording information in a form usable to memory.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Storage: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the maintenance of material saved in memory.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cs typeface="Arial" panose="020B0604020202020204" pitchFamily="34" charset="0"/>
              </a:rPr>
              <a:t>Retrieval: </a:t>
            </a:r>
            <a:r>
              <a:rPr kumimoji="0" lang="en-US" altLang="en-US" sz="2200" i="0" u="none" strike="noStrike" kern="1200" cap="none" spc="0" normalizeH="0" baseline="0" noProof="0" dirty="0">
                <a:ln>
                  <a:noFill/>
                </a:ln>
                <a:solidFill>
                  <a:srgbClr val="000000"/>
                </a:solidFill>
                <a:effectLst/>
                <a:uLnTx/>
                <a:uFillTx/>
                <a:cs typeface="Arial" panose="020B0604020202020204" pitchFamily="34" charset="0"/>
              </a:rPr>
              <a:t>locating material and bringing it into awareness so that it can be used.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3</a:t>
            </a:fld>
            <a:endParaRPr lang="en-US" dirty="0"/>
          </a:p>
        </p:txBody>
      </p:sp>
    </p:spTree>
    <p:extLst>
      <p:ext uri="{BB962C8B-B14F-4D97-AF65-F5344CB8AC3E}">
        <p14:creationId xmlns:p14="http://schemas.microsoft.com/office/powerpoint/2010/main" val="13689343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18 FIGURE 1</a:t>
            </a:r>
          </a:p>
        </p:txBody>
      </p:sp>
      <p:pic>
        <p:nvPicPr>
          <p:cNvPr id="8" name="Picture 7" descr="An illustration shows the three-system approach.">
            <a:extLst>
              <a:ext uri="{FF2B5EF4-FFF2-40B4-BE49-F238E27FC236}">
                <a16:creationId xmlns:a16="http://schemas.microsoft.com/office/drawing/2014/main" id="{716896FA-70AF-4453-5980-AECDF6F522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519" y="1930077"/>
            <a:ext cx="8450963" cy="2770632"/>
          </a:xfrm>
          <a:prstGeom prst="rect">
            <a:avLst/>
          </a:prstGeom>
        </p:spPr>
      </p:pic>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5343896"/>
            <a:ext cx="8458200" cy="819160"/>
          </a:xfrm>
        </p:spPr>
        <p:txBody>
          <a:bodyPr>
            <a:normAutofit/>
          </a:bodyPr>
          <a:lstStyle/>
          <a:p>
            <a:pPr marL="0" marR="0" lvl="0" indent="0" algn="l" defTabSz="914400" rtl="0" eaLnBrk="1" fontAlgn="auto" latinLnBrk="0" hangingPunct="1">
              <a:lnSpc>
                <a:spcPct val="100000"/>
              </a:lnSpc>
              <a:spcBef>
                <a:spcPts val="400"/>
              </a:spcBef>
              <a:spcAft>
                <a:spcPts val="0"/>
              </a:spcAft>
              <a:buClrTx/>
              <a:buSzTx/>
              <a:buFont typeface="Arial" panose="020B0604020202020204" pitchFamily="34" charset="0"/>
              <a:buNone/>
              <a:tabLst/>
              <a:defRPr/>
            </a:pPr>
            <a:r>
              <a:rPr kumimoji="0" lang="en-US" sz="1400" i="0" u="none" strike="noStrike" kern="1200" cap="none" spc="0" normalizeH="0" baseline="0" noProof="0" dirty="0">
                <a:ln>
                  <a:noFill/>
                </a:ln>
                <a:solidFill>
                  <a:srgbClr val="000000"/>
                </a:solidFill>
                <a:effectLst/>
                <a:uLnTx/>
                <a:uFillTx/>
                <a:latin typeface="Arial" panose="020B0604020202020204"/>
                <a:ea typeface="+mn-ea"/>
                <a:cs typeface="+mn-cs"/>
              </a:rPr>
              <a:t>Memory is built on three basic processes—encoding, storage, and retrieval—that are analogous to a computer’s keyboard, hard drive, and software to access the information for display on the screen. The analogy is not perfect; however, because human memory is less precise than a computer. </a:t>
            </a:r>
          </a:p>
        </p:txBody>
      </p:sp>
      <p:sp>
        <p:nvSpPr>
          <p:cNvPr id="4" name="Text Placeholder 3">
            <a:extLst>
              <a:ext uri="{FF2B5EF4-FFF2-40B4-BE49-F238E27FC236}">
                <a16:creationId xmlns:a16="http://schemas.microsoft.com/office/drawing/2014/main" id="{F3CDA544-489C-2C57-4975-183F83E3F043}"/>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4</a:t>
            </a:fld>
            <a:endParaRPr lang="en-US" dirty="0"/>
          </a:p>
        </p:txBody>
      </p:sp>
    </p:spTree>
    <p:extLst>
      <p:ext uri="{BB962C8B-B14F-4D97-AF65-F5344CB8AC3E}">
        <p14:creationId xmlns:p14="http://schemas.microsoft.com/office/powerpoint/2010/main" val="3152667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18 FIGURE 2</a:t>
            </a:r>
          </a:p>
        </p:txBody>
      </p:sp>
      <p:pic>
        <p:nvPicPr>
          <p:cNvPr id="10" name="Picture 9" descr="A chart shows the 3-stage model of memory with 3 boxes representing sensory, short-term, and long-term memory.">
            <a:extLst>
              <a:ext uri="{FF2B5EF4-FFF2-40B4-BE49-F238E27FC236}">
                <a16:creationId xmlns:a16="http://schemas.microsoft.com/office/drawing/2014/main" id="{AC5516D1-93F4-CD9C-A6B7-5A6AD740961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912" y="1763320"/>
            <a:ext cx="8182177" cy="2980944"/>
          </a:xfrm>
          <a:prstGeom prst="rect">
            <a:avLst/>
          </a:prstGeom>
        </p:spPr>
      </p:pic>
      <p:sp>
        <p:nvSpPr>
          <p:cNvPr id="4" name="Content Placeholder 1">
            <a:extLst>
              <a:ext uri="{FF2B5EF4-FFF2-40B4-BE49-F238E27FC236}">
                <a16:creationId xmlns:a16="http://schemas.microsoft.com/office/drawing/2014/main" id="{B6FC9795-5C91-2764-D115-3705F3726080}"/>
              </a:ext>
            </a:extLst>
          </p:cNvPr>
          <p:cNvSpPr>
            <a:spLocks noGrp="1"/>
          </p:cNvSpPr>
          <p:nvPr>
            <p:ph sz="quarter" idx="11" hasCustomPrompt="1"/>
          </p:nvPr>
        </p:nvSpPr>
        <p:spPr>
          <a:xfrm>
            <a:off x="247900" y="5082638"/>
            <a:ext cx="8503920" cy="1165761"/>
          </a:xfrm>
          <a:prstGeom prst="rect">
            <a:avLst/>
          </a:prstGeom>
        </p:spPr>
        <p:txBody>
          <a:bodyPr>
            <a:normAutofit/>
          </a:bodyPr>
          <a:lstStyle>
            <a:lvl1pPr>
              <a:defRPr/>
            </a:lvl1pPr>
          </a:lstStyle>
          <a:p>
            <a:pPr lvl="0"/>
            <a:r>
              <a:rPr lang="en-US" sz="1400" dirty="0"/>
              <a:t>In this three-stage model of memory, information initially recorded by the person’s sensory system enters sensory memory, which momentarily holds the information. The information then moves to short-term memory, which stores it for 15–25 seconds. Finally, the information can move into long-term memory, which is relatively permanent. Whether the information moves from short-term to long-term memory depends on the kind and amount of rehearsal of the material that is performed.</a:t>
            </a:r>
          </a:p>
        </p:txBody>
      </p:sp>
      <p:sp>
        <p:nvSpPr>
          <p:cNvPr id="3" name="Text Placeholder 3">
            <a:extLst>
              <a:ext uri="{FF2B5EF4-FFF2-40B4-BE49-F238E27FC236}">
                <a16:creationId xmlns:a16="http://schemas.microsoft.com/office/drawing/2014/main" id="{CEBA7472-09A7-59BA-15FA-82C82BE9722C}"/>
              </a:ext>
            </a:extLst>
          </p:cNvPr>
          <p:cNvSpPr>
            <a:spLocks noGrp="1"/>
          </p:cNvSpPr>
          <p:nvPr>
            <p:ph type="body" sz="quarter" idx="15"/>
          </p:nvPr>
        </p:nvSpPr>
        <p:spPr>
          <a:xfrm>
            <a:off x="3374136" y="6327648"/>
            <a:ext cx="2404872" cy="192024"/>
          </a:xfrm>
        </p:spPr>
        <p:txBody>
          <a:bodyPr anchor="ctr">
            <a:noAutofit/>
          </a:bodyPr>
          <a:lstStyle>
            <a:lvl1pPr algn="ctr">
              <a:defRPr sz="900"/>
            </a:lvl1pPr>
            <a:lvl2pPr algn="ctr">
              <a:defRPr sz="900"/>
            </a:lvl2pPr>
            <a:lvl3pPr algn="ctr">
              <a:defRPr sz="900"/>
            </a:lvl3pPr>
            <a:lvl4pPr algn="ctr">
              <a:defRPr sz="900"/>
            </a:lvl4pPr>
            <a:lvl5pPr algn="ctr">
              <a:defRPr sz="900"/>
            </a:lvl5pPr>
          </a:lstStyle>
          <a:p>
            <a:r>
              <a:rPr lang="en-US" dirty="0">
                <a:hlinkClick r:id="" action="ppaction://noaction"/>
              </a:rPr>
              <a:t>Access the text alternative for slide images.</a:t>
            </a:r>
            <a:endParaRPr lang="en-US" dirty="0"/>
          </a:p>
        </p:txBody>
      </p:sp>
      <p:sp>
        <p:nvSpPr>
          <p:cNvPr id="8" name="Text Placeholder 4">
            <a:extLst>
              <a:ext uri="{FF2B5EF4-FFF2-40B4-BE49-F238E27FC236}">
                <a16:creationId xmlns:a16="http://schemas.microsoft.com/office/drawing/2014/main" id="{F28A3E72-083C-229E-7ACA-8F6793367B2E}"/>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(Photo): Squared Studios/Getty Images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5</a:t>
            </a:fld>
            <a:endParaRPr lang="en-US" dirty="0"/>
          </a:p>
        </p:txBody>
      </p:sp>
    </p:spTree>
    <p:extLst>
      <p:ext uri="{BB962C8B-B14F-4D97-AF65-F5344CB8AC3E}">
        <p14:creationId xmlns:p14="http://schemas.microsoft.com/office/powerpoint/2010/main" val="3457490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Sensory Memory </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95360" cy="5139081"/>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Sensory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initial, momentary storage of information, lasting only an instant.</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The first storehouse of information.</a:t>
            </a:r>
          </a:p>
          <a:p>
            <a:pPr marL="342900" marR="0" lvl="0" indent="-342900" algn="l" defTabSz="914400" rtl="0" eaLnBrk="1" fontAlgn="auto" latinLnBrk="0" hangingPunct="1">
              <a:lnSpc>
                <a:spcPct val="100000"/>
              </a:lnSpc>
              <a:spcBef>
                <a:spcPts val="1000"/>
              </a:spcBef>
              <a:spcAft>
                <a:spcPts val="1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Operates as a kind of snapshot that stores information for a brief moment in time.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Iconic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reflects information from the visual system.</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Echoic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stores auditory information coming from the ears.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If sensory memory does not pass into short-term memory, it is lost for good.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6</a:t>
            </a:fld>
            <a:endParaRPr lang="en-US" dirty="0"/>
          </a:p>
        </p:txBody>
      </p:sp>
    </p:spTree>
    <p:extLst>
      <p:ext uri="{BB962C8B-B14F-4D97-AF65-F5344CB8AC3E}">
        <p14:creationId xmlns:p14="http://schemas.microsoft.com/office/powerpoint/2010/main" val="991306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Short-Term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Short-term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memory that holds information for 15–25 seconds.</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We can hold up to seven items, or “chunks,” of information in short-term memory, with variations up to plus or minus 2 chunks.</a:t>
            </a:r>
          </a:p>
          <a:p>
            <a:pPr marL="0" marR="0" lvl="0" indent="0" algn="l" defTabSz="914400" rtl="0" eaLnBrk="1" fontAlgn="auto" latinLnBrk="0" hangingPunct="1">
              <a:lnSpc>
                <a:spcPct val="100000"/>
              </a:lnSpc>
              <a:spcBef>
                <a:spcPts val="400"/>
              </a:spcBef>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Chunk: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group of separate pieces of information stored as a single unit in short-term memory. </a:t>
            </a:r>
          </a:p>
          <a:p>
            <a:pPr marL="342900" marR="0" lvl="0" indent="-342900" algn="l" defTabSz="914400" rtl="0" eaLnBrk="1" fontAlgn="auto" latinLnBrk="0" hangingPunct="1">
              <a:lnSpc>
                <a:spcPct val="100000"/>
              </a:lnSpc>
              <a:spcBef>
                <a:spcPts val="400"/>
              </a:spcBef>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 example: P B S F O X C N </a:t>
            </a:r>
            <a:r>
              <a:rPr kumimoji="0" lang="en-US" altLang="en-US" sz="2200" i="0" u="none" strike="noStrike" kern="1200" cap="none" spc="0" normalizeH="0" baseline="0" noProof="0" dirty="0" err="1">
                <a:ln>
                  <a:noFill/>
                </a:ln>
                <a:solidFill>
                  <a:srgbClr val="000000"/>
                </a:solidFill>
                <a:effectLst/>
                <a:uLnTx/>
                <a:uFillTx/>
                <a:latin typeface="Arial" panose="020B0604020202020204"/>
                <a:ea typeface="+mn-ea"/>
                <a:cs typeface="+mn-cs"/>
              </a:rPr>
              <a:t>N</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 A B C </a:t>
            </a:r>
            <a:r>
              <a:rPr kumimoji="0" lang="en-US" altLang="en-US" sz="2200" i="0" u="none" strike="noStrike" kern="1200" cap="none" spc="0" normalizeH="0" baseline="0" noProof="0" dirty="0" err="1">
                <a:ln>
                  <a:noFill/>
                </a:ln>
                <a:solidFill>
                  <a:srgbClr val="000000"/>
                </a:solidFill>
                <a:effectLst/>
                <a:uLnTx/>
                <a:uFillTx/>
                <a:latin typeface="Arial" panose="020B0604020202020204"/>
                <a:ea typeface="+mn-ea"/>
                <a:cs typeface="+mn-cs"/>
              </a:rPr>
              <a:t>C</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 B S M T V N B C can be chunked as PBS, F</a:t>
            </a:r>
            <a:r>
              <a:rPr kumimoji="0" lang="en-US" altLang="en-US" sz="10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O</a:t>
            </a:r>
            <a:r>
              <a:rPr kumimoji="0" lang="en-US" altLang="en-US" sz="10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X, CNN, ABC, CBS, MTV, NBC.</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7</a:t>
            </a:fld>
            <a:endParaRPr lang="en-US" dirty="0"/>
          </a:p>
        </p:txBody>
      </p:sp>
    </p:spTree>
    <p:extLst>
      <p:ext uri="{BB962C8B-B14F-4D97-AF65-F5344CB8AC3E}">
        <p14:creationId xmlns:p14="http://schemas.microsoft.com/office/powerpoint/2010/main" val="1788723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Rehearsal</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Rehearsal: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repetition of information that has entered short-term memory.</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Maintains information in short-term memory when repeated.</a:t>
            </a:r>
          </a:p>
          <a:p>
            <a:pPr marL="342900" marR="0" lvl="0" indent="-342900" algn="l" defTabSz="914400" rtl="0" eaLnBrk="1" fontAlgn="auto" latinLnBrk="0" hangingPunct="1">
              <a:lnSpc>
                <a:spcPct val="100000"/>
              </a:lnSpc>
              <a:spcBef>
                <a:spcPts val="1000"/>
              </a:spcBef>
              <a:spcAft>
                <a:spcPts val="1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Allows transfer of information into long-term memory.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Elaborative rehearsal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occurs when information is considered and organized in some fashion.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1" u="none" strike="noStrike" kern="1200" cap="none" spc="0" normalizeH="0" baseline="0" noProof="0" dirty="0">
                <a:ln>
                  <a:noFill/>
                </a:ln>
                <a:solidFill>
                  <a:srgbClr val="000000"/>
                </a:solidFill>
                <a:effectLst/>
                <a:uLnTx/>
                <a:uFillTx/>
                <a:latin typeface="Arial" panose="020B0604020202020204"/>
                <a:ea typeface="+mn-ea"/>
                <a:cs typeface="+mn-cs"/>
              </a:rPr>
              <a:t>Mnemonics</a:t>
            </a: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are strategies for organizing information in a way that makes it more likely to be remembered.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8</a:t>
            </a:fld>
            <a:endParaRPr lang="en-US" dirty="0"/>
          </a:p>
        </p:txBody>
      </p:sp>
    </p:spTree>
    <p:extLst>
      <p:ext uri="{BB962C8B-B14F-4D97-AF65-F5344CB8AC3E}">
        <p14:creationId xmlns:p14="http://schemas.microsoft.com/office/powerpoint/2010/main" val="21879110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Working Memory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9081"/>
          </a:xfrm>
        </p:spPr>
        <p:txBody>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Working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memory system that holds information temporarily while actively manipulating and rehearsing that information.</a:t>
            </a:r>
          </a:p>
          <a:p>
            <a:pPr marR="0" lvl="0" algn="l" defTabSz="914400" rtl="0" eaLnBrk="1" fontAlgn="auto" latinLnBrk="0" hangingPunct="1">
              <a:lnSpc>
                <a:spcPct val="100000"/>
              </a:lnSpc>
              <a:spcBef>
                <a:spcPts val="1000"/>
              </a:spcBef>
              <a:spcAft>
                <a:spcPts val="0"/>
              </a:spcAft>
              <a:buClrTx/>
              <a:buSzTx/>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It contains a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central executive processor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that is involved in reasoning, decision making, and planning.</a:t>
            </a:r>
          </a:p>
          <a:p>
            <a:pPr marR="0" lvl="0" algn="l" defTabSz="914400" rtl="0" eaLnBrk="1" fontAlgn="auto" latinLnBrk="0" hangingPunct="1">
              <a:lnSpc>
                <a:spcPct val="100000"/>
              </a:lnSpc>
              <a:spcBef>
                <a:spcPts val="1000"/>
              </a:spcBef>
              <a:spcAft>
                <a:spcPts val="0"/>
              </a:spcAft>
              <a:buClrTx/>
              <a:buSzTx/>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It also has three subsystems: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The visual store;</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The verbal store; and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The episodic buffer—which contains information that represents events and occurrences.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9</a:t>
            </a:fld>
            <a:endParaRPr lang="en-US" dirty="0"/>
          </a:p>
        </p:txBody>
      </p:sp>
    </p:spTree>
    <p:extLst>
      <p:ext uri="{BB962C8B-B14F-4D97-AF65-F5344CB8AC3E}">
        <p14:creationId xmlns:p14="http://schemas.microsoft.com/office/powerpoint/2010/main" val="36866933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18 FIGURE 4</a:t>
            </a:r>
          </a:p>
        </p:txBody>
      </p:sp>
      <p:pic>
        <p:nvPicPr>
          <p:cNvPr id="9" name="Picture 8" descr="A chart showing the central executive, which coordinates material for memory, and 3 types of memory storage that inform it.">
            <a:extLst>
              <a:ext uri="{FF2B5EF4-FFF2-40B4-BE49-F238E27FC236}">
                <a16:creationId xmlns:a16="http://schemas.microsoft.com/office/drawing/2014/main" id="{18C7D831-B4ED-642A-466D-0A3461D7C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8177" y="1657639"/>
            <a:ext cx="8307647" cy="3218688"/>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339443"/>
            <a:ext cx="8412480" cy="847600"/>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Working memory is an active “workspace” in which information is retrieved and manipulated and in which information is held through rehearsal. Working memory includes a central executive processor that coordinates the visual store, verbal store, and episodic buffer.</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a:xfrm>
            <a:off x="3374136" y="6354318"/>
            <a:ext cx="2404872" cy="192024"/>
          </a:xfrm>
        </p:spPr>
        <p:txBody>
          <a:bodyPr/>
          <a:lstStyle/>
          <a:p>
            <a:r>
              <a:rPr lang="en-US" dirty="0">
                <a:hlinkClick r:id="" action="ppaction://noaction"/>
              </a:rPr>
              <a:t>Access the text alternative for slide images.</a:t>
            </a:r>
            <a:endParaRPr lang="en-US" dirty="0"/>
          </a:p>
        </p:txBody>
      </p:sp>
      <p:sp>
        <p:nvSpPr>
          <p:cNvPr id="5" name="Text Placeholder 4">
            <a:extLst>
              <a:ext uri="{FF2B5EF4-FFF2-40B4-BE49-F238E27FC236}">
                <a16:creationId xmlns:a16="http://schemas.microsoft.com/office/drawing/2014/main" id="{77B29ECB-600F-CD3A-F183-E344D669C833}"/>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Source: Adapted from </a:t>
            </a:r>
            <a:r>
              <a:rPr lang="en-US" dirty="0" err="1"/>
              <a:t>Lexcellent</a:t>
            </a:r>
            <a:r>
              <a:rPr lang="en-US" dirty="0"/>
              <a:t>, 2019.</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10</a:t>
            </a:fld>
            <a:endParaRPr lang="en-US" dirty="0"/>
          </a:p>
        </p:txBody>
      </p:sp>
    </p:spTree>
    <p:extLst>
      <p:ext uri="{BB962C8B-B14F-4D97-AF65-F5344CB8AC3E}">
        <p14:creationId xmlns:p14="http://schemas.microsoft.com/office/powerpoint/2010/main" val="8136622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Working Memory </a:t>
            </a:r>
            <a:r>
              <a:rPr lang="en-US" sz="1600" dirty="0">
                <a:cs typeface="Arial" panose="020B0604020202020204" pitchFamily="34" charset="0"/>
              </a:rPr>
              <a:t>2</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5139081"/>
          </a:xfrm>
        </p:spPr>
        <p:txBody>
          <a:bodyPr>
            <a:normAutofit/>
          </a:bodyPr>
          <a:lstStyle/>
          <a:p>
            <a:pPr marR="0" lvl="0" algn="l" defTabSz="914400" rtl="0" eaLnBrk="1" fontAlgn="auto" latinLnBrk="0" hangingPunct="1">
              <a:lnSpc>
                <a:spcPct val="10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Working memory allows us to keep information in an active state so we can do something with it.</a:t>
            </a:r>
          </a:p>
          <a:p>
            <a:pPr marR="0" lvl="0" algn="l" defTabSz="914400" rtl="0" eaLnBrk="1" fontAlgn="auto" latinLnBrk="0" hangingPunct="1">
              <a:lnSpc>
                <a:spcPct val="10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As it processes information, it uses cognitive resources; and the number of chunks that can be held and processed is limited.</a:t>
            </a:r>
          </a:p>
          <a:p>
            <a:pPr marR="0" lvl="0" algn="l" defTabSz="914400" rtl="0" eaLnBrk="1" fontAlgn="auto" latinLnBrk="0" hangingPunct="1">
              <a:lnSpc>
                <a:spcPct val="100000"/>
              </a:lnSpc>
              <a:spcBef>
                <a:spcPts val="1000"/>
              </a:spcBef>
              <a:spcAft>
                <a:spcPts val="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Finally, stress can reduce the capacity of working memory.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11</a:t>
            </a:fld>
            <a:endParaRPr lang="en-US" dirty="0"/>
          </a:p>
        </p:txBody>
      </p:sp>
    </p:spTree>
    <p:extLst>
      <p:ext uri="{BB962C8B-B14F-4D97-AF65-F5344CB8AC3E}">
        <p14:creationId xmlns:p14="http://schemas.microsoft.com/office/powerpoint/2010/main" val="21119982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260515" y="304331"/>
            <a:ext cx="8622970" cy="678611"/>
          </a:xfrm>
        </p:spPr>
        <p:txBody>
          <a:bodyPr>
            <a:noAutofit/>
          </a:bodyPr>
          <a:lstStyle/>
          <a:p>
            <a:r>
              <a:rPr lang="en-US" sz="3600" dirty="0">
                <a:cs typeface="Arial" panose="020B0604020202020204" pitchFamily="34" charset="0"/>
              </a:rPr>
              <a:t>Long-Term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10"/>
            <a:ext cx="8321040" cy="5276959"/>
          </a:xfrm>
        </p:spPr>
        <p:txBody>
          <a:bodyPr>
            <a:normAutofit/>
          </a:bodyPr>
          <a:lstStyle/>
          <a:p>
            <a:pPr marR="0" lvl="0" algn="l" defTabSz="914400" rtl="0" eaLnBrk="1" fontAlgn="auto" latinLnBrk="0" hangingPunct="1">
              <a:lnSpc>
                <a:spcPct val="100000"/>
              </a:lnSpc>
              <a:spcBef>
                <a:spcPts val="1000"/>
              </a:spcBef>
              <a:spcAft>
                <a:spcPts val="500"/>
              </a:spcAft>
              <a:buClrTx/>
              <a:buSzTx/>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Long-term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stores information on a relatively permanent basis, although it may be difficult to retrieve.</a:t>
            </a:r>
          </a:p>
          <a:p>
            <a:pPr marL="342900" marR="0" lvl="0" indent="-342900" algn="l" defTabSz="914400" rtl="0" eaLnBrk="1" fontAlgn="auto" latinLnBrk="0" hangingPunct="1">
              <a:lnSpc>
                <a:spcPct val="100000"/>
              </a:lnSpc>
              <a:spcBef>
                <a:spcPts val="10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Almost unlimited capacity.</a:t>
            </a:r>
          </a:p>
          <a:p>
            <a:pPr marR="0" lvl="0" algn="l" defTabSz="914400" rtl="0" eaLnBrk="1" fontAlgn="auto" latinLnBrk="0" hangingPunct="1">
              <a:lnSpc>
                <a:spcPct val="100000"/>
              </a:lnSpc>
              <a:spcBef>
                <a:spcPts val="1000"/>
              </a:spcBef>
              <a:spcAft>
                <a:spcPts val="50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Evidence for long-term memory:</a:t>
            </a:r>
          </a:p>
          <a:p>
            <a:pPr marL="342900" marR="0" lvl="0" indent="-342900" algn="l" defTabSz="914400" rtl="0" eaLnBrk="1" fontAlgn="auto" latinLnBrk="0" hangingPunct="1">
              <a:lnSpc>
                <a:spcPct val="100000"/>
              </a:lnSpc>
              <a:spcBef>
                <a:spcPts val="10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People with certain kinds of brain damage may have poor memory performance.</a:t>
            </a:r>
          </a:p>
          <a:p>
            <a:pPr marL="342900" marR="0" lvl="0" indent="-342900" algn="l" defTabSz="914400" rtl="0" eaLnBrk="1" fontAlgn="auto" latinLnBrk="0" hangingPunct="1">
              <a:lnSpc>
                <a:spcPct val="100000"/>
              </a:lnSpc>
              <a:spcBef>
                <a:spcPts val="1000"/>
              </a:spcBef>
              <a:spcAft>
                <a:spcPts val="5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Results of laboratory memory studies.</a:t>
            </a:r>
          </a:p>
          <a:p>
            <a:pPr marR="0" lvl="0" algn="l" defTabSz="914400" rtl="0" eaLnBrk="1" fontAlgn="auto" latinLnBrk="0" hangingPunct="1">
              <a:lnSpc>
                <a:spcPct val="100000"/>
              </a:lnSpc>
              <a:spcBef>
                <a:spcPts val="1000"/>
              </a:spcBef>
              <a:spcAft>
                <a:spcPts val="500"/>
              </a:spcAft>
              <a:buClrTx/>
              <a:buSzTx/>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ability to recall information in a list depends on where in the list an item appears.</a:t>
            </a:r>
          </a:p>
          <a:p>
            <a:pPr marL="342900" marR="0" lvl="0" indent="-342900" algn="l" defTabSz="914400" rtl="0" eaLnBrk="1" fontAlgn="auto" latinLnBrk="0" hangingPunct="1">
              <a:lnSpc>
                <a:spcPct val="100000"/>
              </a:lnSpc>
              <a:spcBef>
                <a:spcPts val="1000"/>
              </a:spcBef>
              <a:spcAft>
                <a:spcPts val="50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Primacy effect: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best remembered are items that come early. </a:t>
            </a:r>
          </a:p>
          <a:p>
            <a:pPr marL="342900" marR="0" lvl="0" indent="-342900" algn="l" defTabSz="914400" rtl="0" eaLnBrk="1" fontAlgn="auto" latinLnBrk="0" hangingPunct="1">
              <a:lnSpc>
                <a:spcPct val="100000"/>
              </a:lnSpc>
              <a:spcBef>
                <a:spcPts val="1000"/>
              </a:spcBef>
              <a:spcAft>
                <a:spcPts val="500"/>
              </a:spcAft>
              <a:buClrTx/>
              <a:buSzTx/>
              <a:buFont typeface="Arial" panose="020B0604020202020204" pitchFamily="34" charset="0"/>
              <a:buChar char="•"/>
              <a:tabLst/>
              <a:defRPr/>
            </a:pP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Recency effect: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best remembered are items presented late.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12</a:t>
            </a:fld>
            <a:endParaRPr lang="en-US" dirty="0"/>
          </a:p>
        </p:txBody>
      </p:sp>
    </p:spTree>
    <p:extLst>
      <p:ext uri="{BB962C8B-B14F-4D97-AF65-F5344CB8AC3E}">
        <p14:creationId xmlns:p14="http://schemas.microsoft.com/office/powerpoint/2010/main" val="38969958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Long-Term Memory Modules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22960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As with short-term memory, long-term memory appears to have several components.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Declarative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refers to factual information; it is sometimes called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explicit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and is further subdivided into:</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b="1" i="0" u="none" strike="noStrike" kern="1200" cap="none" spc="0" normalizeH="0" baseline="0" noProof="0" dirty="0">
                <a:ln>
                  <a:noFill/>
                </a:ln>
                <a:solidFill>
                  <a:srgbClr val="000000"/>
                </a:solidFill>
                <a:effectLst/>
                <a:uLnTx/>
                <a:uFillTx/>
                <a:latin typeface="Arial" panose="020B0604020202020204"/>
                <a:ea typeface="+mn-ea"/>
                <a:cs typeface="+mn-cs"/>
              </a:rPr>
              <a:t>Semantic memory: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 general knowledge; and</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altLang="en-US" sz="2200" b="1" i="0" u="none" strike="noStrike" kern="1200" cap="none" spc="0" normalizeH="0" baseline="0" noProof="0" dirty="0">
                <a:ln>
                  <a:noFill/>
                </a:ln>
                <a:solidFill>
                  <a:srgbClr val="000000"/>
                </a:solidFill>
                <a:effectLst/>
                <a:uLnTx/>
                <a:uFillTx/>
                <a:latin typeface="Arial" panose="020B0604020202020204"/>
                <a:ea typeface="+mn-ea"/>
                <a:cs typeface="+mn-cs"/>
              </a:rPr>
              <a:t>Episodic memory: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 events that occur in a particular time, place, or context.</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In contrast with declarative memory, </a:t>
            </a: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procedural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refers to memory for skills and habits.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Also referred as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nondeclarative memory </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or </a:t>
            </a:r>
            <a:r>
              <a:rPr kumimoji="0" lang="en-US" altLang="en-US" sz="2200" i="1" u="none" strike="noStrike" kern="1200" cap="none" spc="0" normalizeH="0" baseline="0" noProof="0" dirty="0">
                <a:ln>
                  <a:noFill/>
                </a:ln>
                <a:solidFill>
                  <a:srgbClr val="000000"/>
                </a:solidFill>
                <a:effectLst/>
                <a:uLnTx/>
                <a:uFillTx/>
                <a:latin typeface="Arial" panose="020B0604020202020204"/>
                <a:ea typeface="+mn-ea"/>
                <a:cs typeface="+mn-cs"/>
              </a:rPr>
              <a:t>implicit memory</a:t>
            </a: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13</a:t>
            </a:fld>
            <a:endParaRPr lang="en-US" dirty="0"/>
          </a:p>
        </p:txBody>
      </p:sp>
    </p:spTree>
    <p:extLst>
      <p:ext uri="{BB962C8B-B14F-4D97-AF65-F5344CB8AC3E}">
        <p14:creationId xmlns:p14="http://schemas.microsoft.com/office/powerpoint/2010/main" val="30837143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18 FIGURE 5</a:t>
            </a:r>
          </a:p>
        </p:txBody>
      </p:sp>
      <p:pic>
        <p:nvPicPr>
          <p:cNvPr id="7" name="Picture 6" descr="An organizational chart showing the different types of long-term memory via boxes and branches.">
            <a:extLst>
              <a:ext uri="{FF2B5EF4-FFF2-40B4-BE49-F238E27FC236}">
                <a16:creationId xmlns:a16="http://schemas.microsoft.com/office/drawing/2014/main" id="{84DD7EFA-8E28-AC95-7A12-6C3E8DBFF1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01559" y="1361671"/>
            <a:ext cx="5940883" cy="3959352"/>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486400"/>
            <a:ext cx="8283512" cy="841248"/>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Long-term memory can be subdivided into several types. What type of long-term memory is involved in your recollection of the moment you first arrived on your campus at the start of college? What type of long-term memory is involved in remembering the lyrics to a song, compared with the tune of a song?</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14</a:t>
            </a:fld>
            <a:endParaRPr lang="en-US" dirty="0"/>
          </a:p>
        </p:txBody>
      </p:sp>
    </p:spTree>
    <p:extLst>
      <p:ext uri="{BB962C8B-B14F-4D97-AF65-F5344CB8AC3E}">
        <p14:creationId xmlns:p14="http://schemas.microsoft.com/office/powerpoint/2010/main" val="20724098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Semantic Networks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229600" cy="3789966"/>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Semantic networks: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mental representations of clusters of interconnected information.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Activating one memory triggers the activation of related memories in a process known as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spreading activation.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15</a:t>
            </a:fld>
            <a:endParaRPr lang="en-US" dirty="0"/>
          </a:p>
        </p:txBody>
      </p:sp>
    </p:spTree>
    <p:extLst>
      <p:ext uri="{BB962C8B-B14F-4D97-AF65-F5344CB8AC3E}">
        <p14:creationId xmlns:p14="http://schemas.microsoft.com/office/powerpoint/2010/main" val="61649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18 FIGURE 6</a:t>
            </a:r>
          </a:p>
        </p:txBody>
      </p:sp>
      <p:pic>
        <p:nvPicPr>
          <p:cNvPr id="9" name="Picture 8" descr="A chart made up of labeled and colored circles with connector lines, representing pieces of information that make up the memory of a fire engine.">
            <a:extLst>
              <a:ext uri="{FF2B5EF4-FFF2-40B4-BE49-F238E27FC236}">
                <a16:creationId xmlns:a16="http://schemas.microsoft.com/office/drawing/2014/main" id="{92C3AE06-3386-F650-9D76-B423427F37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84893" y="1326912"/>
            <a:ext cx="6574214" cy="3867912"/>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274130"/>
            <a:ext cx="8412480" cy="924788"/>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Semantic networks in memory consist of relationships between pieces of information, such as those relating to the concept of a fire engine. The lines suggest the connections that indicate how the information is organized within memory. The closer together two concepts are, the greater the strength of the association.</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p:txBody>
          <a:bodyPr/>
          <a:lstStyle/>
          <a:p>
            <a:r>
              <a:rPr lang="en-US" dirty="0">
                <a:hlinkClick r:id="" action="ppaction://noaction"/>
              </a:rPr>
              <a:t>Access the text alternative for slide images.</a:t>
            </a:r>
            <a:endParaRPr lang="en-US" dirty="0"/>
          </a:p>
        </p:txBody>
      </p:sp>
      <p:sp>
        <p:nvSpPr>
          <p:cNvPr id="5" name="Text Placeholder 4">
            <a:extLst>
              <a:ext uri="{FF2B5EF4-FFF2-40B4-BE49-F238E27FC236}">
                <a16:creationId xmlns:a16="http://schemas.microsoft.com/office/drawing/2014/main" id="{A5AA5EA1-CDBA-E997-D5CE-2CD9720E7742}"/>
              </a:ext>
            </a:extLst>
          </p:cNvPr>
          <p:cNvSpPr>
            <a:spLocks noGrp="1"/>
          </p:cNvSpPr>
          <p:nvPr>
            <p:ph type="body" sz="quarter" idx="16"/>
          </p:nvPr>
        </p:nvSpPr>
        <p:spPr>
          <a:xfrm>
            <a:off x="1563624" y="6684264"/>
            <a:ext cx="6976872" cy="173736"/>
          </a:xfrm>
        </p:spPr>
        <p:txBody>
          <a:bodyPr anchor="ctr">
            <a:noAutofit/>
          </a:bodyPr>
          <a:lstStyle>
            <a:lvl1pPr algn="r">
              <a:defRPr sz="800"/>
            </a:lvl1pPr>
            <a:lvl2pPr algn="r">
              <a:defRPr sz="800"/>
            </a:lvl2pPr>
            <a:lvl3pPr algn="r">
              <a:defRPr sz="800"/>
            </a:lvl3pPr>
            <a:lvl4pPr algn="r">
              <a:defRPr sz="800"/>
            </a:lvl4pPr>
            <a:lvl5pPr algn="r">
              <a:defRPr sz="800"/>
            </a:lvl5pPr>
          </a:lstStyle>
          <a:p>
            <a:pPr lvl="0"/>
            <a:r>
              <a:rPr lang="en-US" dirty="0"/>
              <a:t>Source: Adapted from </a:t>
            </a:r>
            <a:r>
              <a:rPr lang="en-US" dirty="0" err="1"/>
              <a:t>Lexcellent</a:t>
            </a:r>
            <a:r>
              <a:rPr lang="en-US" dirty="0"/>
              <a:t>, 2019.</a:t>
            </a:r>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16</a:t>
            </a:fld>
            <a:endParaRPr lang="en-US" dirty="0"/>
          </a:p>
        </p:txBody>
      </p:sp>
    </p:spTree>
    <p:extLst>
      <p:ext uri="{BB962C8B-B14F-4D97-AF65-F5344CB8AC3E}">
        <p14:creationId xmlns:p14="http://schemas.microsoft.com/office/powerpoint/2010/main" val="2601654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The Neuroscience of Memory </a:t>
            </a:r>
            <a:r>
              <a:rPr lang="en-US" sz="1600" dirty="0">
                <a:cs typeface="Arial" panose="020B0604020202020204" pitchFamily="34" charset="0"/>
              </a:rPr>
              <a:t>1</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8"/>
            <a:ext cx="8412480" cy="4242349"/>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Engram: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physical memory trace in the brain that corresponds to a memory.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Hippocampus: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part of the brain’s limbic system, it plays a central role in the consolidation of memories.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Amygdala: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a part of the brain’s limbic system, it is involved with memories involving emotion.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17</a:t>
            </a:fld>
            <a:endParaRPr lang="en-US" dirty="0"/>
          </a:p>
        </p:txBody>
      </p:sp>
    </p:spTree>
    <p:extLst>
      <p:ext uri="{BB962C8B-B14F-4D97-AF65-F5344CB8AC3E}">
        <p14:creationId xmlns:p14="http://schemas.microsoft.com/office/powerpoint/2010/main" val="14098700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MODULE 19—Recalling Long-Term Memories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2152292"/>
          </a:xfrm>
        </p:spPr>
        <p:txBody>
          <a:bodyPr/>
          <a:lstStyle/>
          <a:p>
            <a:pPr marL="0" marR="0" lvl="0" indent="0" algn="l" defTabSz="914400" rtl="0" eaLnBrk="1" fontAlgn="auto" latinLnBrk="0" hangingPunct="1">
              <a:lnSpc>
                <a:spcPct val="100000"/>
              </a:lnSpc>
              <a:spcBef>
                <a:spcPts val="1000"/>
              </a:spcBef>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causes difficulties and failures in remembering?</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18</a:t>
            </a:fld>
            <a:endParaRPr lang="en-US" dirty="0"/>
          </a:p>
        </p:txBody>
      </p:sp>
    </p:spTree>
    <p:extLst>
      <p:ext uri="{BB962C8B-B14F-4D97-AF65-F5344CB8AC3E}">
        <p14:creationId xmlns:p14="http://schemas.microsoft.com/office/powerpoint/2010/main" val="34652022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Memory Tasks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One common occurrence is the </a:t>
            </a: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tip-of-the-tongue</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phenomenon: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the temporary inability to recall information that one is certain one knows.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It occurs as a result of the difficulty of retrieving information from long-term memory. </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Retrieval</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cues</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are stimuli that allow us to more easily recall information that is in long-term memory.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Recall: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memory task in which specific information must be retrieved.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Recognition: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memory task in which individuals are presented with a stimulus and asked whether they have been exposed to it in the past or to identify it from a list of alternatives.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19</a:t>
            </a:fld>
            <a:endParaRPr lang="en-US" dirty="0"/>
          </a:p>
        </p:txBody>
      </p:sp>
    </p:spTree>
    <p:extLst>
      <p:ext uri="{BB962C8B-B14F-4D97-AF65-F5344CB8AC3E}">
        <p14:creationId xmlns:p14="http://schemas.microsoft.com/office/powerpoint/2010/main" val="29536995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20040" y="304331"/>
            <a:ext cx="8503920" cy="834921"/>
          </a:xfrm>
        </p:spPr>
        <p:txBody>
          <a:bodyPr>
            <a:noAutofit/>
          </a:bodyPr>
          <a:lstStyle/>
          <a:p>
            <a:r>
              <a:rPr lang="en-US" sz="3600" dirty="0">
                <a:cs typeface="Arial" panose="020B0604020202020204" pitchFamily="34" charset="0"/>
              </a:rPr>
              <a:t>Levels of Processing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77034"/>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Levels-of-processing theory: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a theory of memory that emphasizes the degree to which new material is mentally analyzed.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At shallow levels, information is processed merely in terms of its physical and sensory aspects.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At the deepest level of processing, information is analyzed in terms of its meaning.</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20</a:t>
            </a:fld>
            <a:endParaRPr lang="en-US" dirty="0"/>
          </a:p>
        </p:txBody>
      </p:sp>
    </p:spTree>
    <p:extLst>
      <p:ext uri="{BB962C8B-B14F-4D97-AF65-F5344CB8AC3E}">
        <p14:creationId xmlns:p14="http://schemas.microsoft.com/office/powerpoint/2010/main" val="19841609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Explicit and Implicit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Explicit memory: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intentional or conscious recollection of information.</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Implicit memory: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memories of which people are not consciously aware.</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Can affect subsequent performance and behavior.</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u="none" strike="noStrike" kern="1200" cap="none" spc="0" normalizeH="0" baseline="0" noProof="0" dirty="0">
                <a:ln>
                  <a:noFill/>
                </a:ln>
                <a:solidFill>
                  <a:srgbClr val="000000"/>
                </a:solidFill>
                <a:effectLst/>
                <a:uLnTx/>
                <a:uFillTx/>
                <a:latin typeface="Arial" panose="020B0604020202020204"/>
                <a:ea typeface="+mn-ea"/>
                <a:cs typeface="+mn-cs"/>
              </a:rPr>
              <a:t>Closely related to the prejudice and discrimination people can exhibit without being aware of their underlying beliefs.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Priming: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occurs when exposure to a word or concept (called a </a:t>
            </a: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prime</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later makes it easier to recall related information.</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21</a:t>
            </a:fld>
            <a:endParaRPr lang="en-US" dirty="0"/>
          </a:p>
        </p:txBody>
      </p:sp>
    </p:spTree>
    <p:extLst>
      <p:ext uri="{BB962C8B-B14F-4D97-AF65-F5344CB8AC3E}">
        <p14:creationId xmlns:p14="http://schemas.microsoft.com/office/powerpoint/2010/main" val="851968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a:xfrm>
            <a:off x="342900" y="304331"/>
            <a:ext cx="8458200" cy="834921"/>
          </a:xfrm>
        </p:spPr>
        <p:txBody>
          <a:bodyPr>
            <a:noAutofit/>
          </a:bodyPr>
          <a:lstStyle/>
          <a:p>
            <a:r>
              <a:rPr lang="en-US" sz="3600" dirty="0">
                <a:cs typeface="Arial" panose="020B0604020202020204" pitchFamily="34" charset="0"/>
              </a:rPr>
              <a:t>Flashbulb Memories </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194125"/>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u="none" strike="noStrike" kern="1200" cap="none" spc="0" normalizeH="0" baseline="0" noProof="0" dirty="0">
                <a:ln>
                  <a:noFill/>
                </a:ln>
                <a:solidFill>
                  <a:srgbClr val="000000"/>
                </a:solidFill>
                <a:effectLst/>
                <a:uLnTx/>
                <a:uFillTx/>
                <a:latin typeface="Arial" panose="020B0604020202020204"/>
                <a:ea typeface="+mn-ea"/>
                <a:cs typeface="+mn-cs"/>
              </a:rPr>
              <a:t>Flashbulbs memories:</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 memories of a specific, important, or surprising emotionally significant event that are recalled easily and with vivid imagery.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1" u="none" strike="noStrike" kern="1200" cap="none" spc="0" normalizeH="0" baseline="0" noProof="0" dirty="0">
                <a:ln>
                  <a:noFill/>
                </a:ln>
                <a:solidFill>
                  <a:srgbClr val="000000"/>
                </a:solidFill>
                <a:effectLst/>
                <a:uLnTx/>
                <a:uFillTx/>
                <a:latin typeface="Arial" panose="020B0604020202020204"/>
                <a:ea typeface="+mn-ea"/>
                <a:cs typeface="+mn-cs"/>
              </a:rPr>
              <a:t>Source amnesia </a:t>
            </a:r>
            <a:r>
              <a:rPr kumimoji="0" lang="en-US" altLang="en-US" sz="2400" u="none" strike="noStrike" kern="1200" cap="none" spc="0" normalizeH="0" baseline="0" noProof="0" dirty="0">
                <a:ln>
                  <a:noFill/>
                </a:ln>
                <a:solidFill>
                  <a:srgbClr val="000000"/>
                </a:solidFill>
                <a:effectLst/>
                <a:uLnTx/>
                <a:uFillTx/>
                <a:latin typeface="Arial" panose="020B0604020202020204"/>
                <a:ea typeface="+mn-ea"/>
                <a:cs typeface="+mn-cs"/>
              </a:rPr>
              <a:t>occurs when an individual has a memory for some material but cannot recall where they encountered it.</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22</a:t>
            </a:fld>
            <a:endParaRPr lang="en-US" dirty="0"/>
          </a:p>
        </p:txBody>
      </p:sp>
    </p:spTree>
    <p:extLst>
      <p:ext uri="{BB962C8B-B14F-4D97-AF65-F5344CB8AC3E}">
        <p14:creationId xmlns:p14="http://schemas.microsoft.com/office/powerpoint/2010/main" val="2256764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Autobiographical Memory</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b="1" i="0" u="none" strike="noStrike" kern="1200" cap="none" spc="0" normalizeH="0" baseline="0" noProof="0" dirty="0">
                <a:ln>
                  <a:noFill/>
                </a:ln>
                <a:solidFill>
                  <a:srgbClr val="000000"/>
                </a:solidFill>
                <a:effectLst/>
                <a:uLnTx/>
                <a:uFillTx/>
                <a:latin typeface="Arial" panose="020B0604020202020204"/>
                <a:ea typeface="+mn-ea"/>
                <a:cs typeface="+mn-cs"/>
              </a:rPr>
              <a:t>Autobiographical memory: </a:t>
            </a: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our recollection of our own life experiences.</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Encompasses episodic memories we hold about ourselves.</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 same constructive processes that make us inaccurately recall the behaviors of others also reduce the accuracy of autobiographical memories.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We tend to forget information that is incompatible with the way in which we currently see ourselves.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Particular periods of life are remembered more easily than others: In late adulthood, people tend to best remember the periods in which they experienced major transitions.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23</a:t>
            </a:fld>
            <a:endParaRPr lang="en-US" dirty="0"/>
          </a:p>
        </p:txBody>
      </p:sp>
    </p:spTree>
    <p:extLst>
      <p:ext uri="{BB962C8B-B14F-4D97-AF65-F5344CB8AC3E}">
        <p14:creationId xmlns:p14="http://schemas.microsoft.com/office/powerpoint/2010/main" val="770933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MODULE 20—Forgetting: When Memory Fails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12480" cy="3339397"/>
          </a:xfrm>
        </p:spPr>
        <p:txBody>
          <a:bodyPr>
            <a:noAutofit/>
          </a:bodyPr>
          <a:lstStyle/>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Why do we forget information? </a:t>
            </a:r>
          </a:p>
          <a:p>
            <a:pPr marL="0" marR="0" lvl="0" indent="0" algn="l" defTabSz="914400" rtl="0" eaLnBrk="1" fontAlgn="auto" latinLnBrk="0" hangingPunct="1">
              <a:lnSpc>
                <a:spcPct val="100000"/>
              </a:lnSpc>
              <a:spcBef>
                <a:spcPts val="1000"/>
              </a:spcBef>
              <a:spcAft>
                <a:spcPts val="60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What are the major memory impairments?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24</a:t>
            </a:fld>
            <a:endParaRPr lang="en-US" dirty="0"/>
          </a:p>
        </p:txBody>
      </p:sp>
    </p:spTree>
    <p:extLst>
      <p:ext uri="{BB962C8B-B14F-4D97-AF65-F5344CB8AC3E}">
        <p14:creationId xmlns:p14="http://schemas.microsoft.com/office/powerpoint/2010/main" val="42162230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Memory Failures</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95360" cy="4388997"/>
          </a:xfrm>
        </p:spPr>
        <p:txBody>
          <a:bodyPr>
            <a:noAutofit/>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There are benefits to forgetting.</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altLang="en-US" sz="2400" i="0" u="none" strike="noStrike" kern="1200" cap="none" spc="0" normalizeH="0" baseline="0" noProof="0" dirty="0">
                <a:ln>
                  <a:noFill/>
                </a:ln>
                <a:solidFill>
                  <a:srgbClr val="000000"/>
                </a:solidFill>
                <a:effectLst/>
                <a:uLnTx/>
                <a:uFillTx/>
                <a:latin typeface="Arial" panose="020B0604020202020204"/>
                <a:ea typeface="+mn-ea"/>
                <a:cs typeface="+mn-cs"/>
              </a:rPr>
              <a:t>Memory failure is essential to remembering important information. </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Forgetting helps keep unwanted information from interfering with retrieving information that is wanted.</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Forgetting also permits us to form general impressions and recollections.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altLang="en-US" sz="2200" i="0" u="none" strike="noStrike" kern="1200" cap="none" spc="0" normalizeH="0" baseline="0" noProof="0" dirty="0">
                <a:ln>
                  <a:noFill/>
                </a:ln>
                <a:solidFill>
                  <a:srgbClr val="000000"/>
                </a:solidFill>
                <a:effectLst/>
                <a:uLnTx/>
                <a:uFillTx/>
                <a:latin typeface="Arial" panose="020B0604020202020204"/>
                <a:ea typeface="+mn-ea"/>
                <a:cs typeface="+mn-cs"/>
              </a:rPr>
              <a:t>Forgetting forces our brain to relearn and remember better in the future.</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25</a:t>
            </a:fld>
            <a:endParaRPr lang="en-US" dirty="0"/>
          </a:p>
        </p:txBody>
      </p:sp>
    </p:spTree>
    <p:extLst>
      <p:ext uri="{BB962C8B-B14F-4D97-AF65-F5344CB8AC3E}">
        <p14:creationId xmlns:p14="http://schemas.microsoft.com/office/powerpoint/2010/main" val="85829002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600" dirty="0">
                <a:cs typeface="Arial" panose="020B0604020202020204" pitchFamily="34" charset="0"/>
              </a:rPr>
              <a:t>Why We Forget</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5276960"/>
          </a:xfrm>
        </p:spPr>
        <p:txBody>
          <a:bodyPr>
            <a:normAutofit/>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One reason we forget is a failure of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encoding.</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We may not have paid attention in the first place.</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When material </a:t>
            </a:r>
            <a:r>
              <a:rPr kumimoji="0" lang="en-US" sz="2400" i="1" u="none" strike="noStrike" kern="1200" cap="none" spc="0" normalizeH="0" baseline="0" noProof="0" dirty="0">
                <a:ln>
                  <a:noFill/>
                </a:ln>
                <a:solidFill>
                  <a:srgbClr val="000000"/>
                </a:solidFill>
                <a:effectLst/>
                <a:uLnTx/>
                <a:uFillTx/>
                <a:latin typeface="Arial" panose="020B0604020202020204"/>
                <a:ea typeface="+mn-ea"/>
                <a:cs typeface="+mn-cs"/>
              </a:rPr>
              <a:t>has</a:t>
            </a: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 been encoded, failures may be cases of decay, interference, or cue-dependent forgetting.</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200" b="1" u="none" strike="noStrike" kern="1200" cap="none" spc="0" normalizeH="0" baseline="0" noProof="0" dirty="0">
                <a:ln>
                  <a:noFill/>
                </a:ln>
                <a:solidFill>
                  <a:srgbClr val="000000"/>
                </a:solidFill>
                <a:effectLst/>
                <a:uLnTx/>
                <a:uFillTx/>
                <a:latin typeface="Arial" panose="020B0604020202020204"/>
                <a:ea typeface="+mn-ea"/>
                <a:cs typeface="+mn-cs"/>
              </a:rPr>
              <a:t>Decay: </a:t>
            </a: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the loss of information through its nonuse.</a:t>
            </a:r>
          </a:p>
          <a:p>
            <a:pPr marL="342900" marR="0" lvl="0" indent="-342900" algn="l" defTabSz="914400" rtl="0" eaLnBrk="1" fontAlgn="auto" latinLnBrk="0" hangingPunct="1">
              <a:lnSpc>
                <a:spcPct val="100000"/>
              </a:lnSpc>
              <a:spcBef>
                <a:spcPts val="500"/>
              </a:spcBef>
              <a:spcAft>
                <a:spcPts val="1000"/>
              </a:spcAft>
              <a:buClrTx/>
              <a:buSzTx/>
              <a:buFont typeface="Arial" panose="020B0604020202020204" pitchFamily="34" charset="0"/>
              <a:buChar char="•"/>
              <a:tabLst/>
              <a:defRPr/>
            </a:pP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Assumes that </a:t>
            </a: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memory</a:t>
            </a: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US" sz="2200" i="1" u="none" strike="noStrike" kern="1200" cap="none" spc="0" normalizeH="0" baseline="0" noProof="0" dirty="0">
                <a:ln>
                  <a:noFill/>
                </a:ln>
                <a:solidFill>
                  <a:srgbClr val="000000"/>
                </a:solidFill>
                <a:effectLst/>
                <a:uLnTx/>
                <a:uFillTx/>
                <a:latin typeface="Arial" panose="020B0604020202020204"/>
                <a:ea typeface="+mn-ea"/>
                <a:cs typeface="+mn-cs"/>
              </a:rPr>
              <a:t>traces,</a:t>
            </a: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 the physical changes when new material is learned, simply disintegrate over time.</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200" b="1" u="none" strike="noStrike" kern="1200" cap="none" spc="0" normalizeH="0" baseline="0" noProof="0" dirty="0">
                <a:ln>
                  <a:noFill/>
                </a:ln>
                <a:solidFill>
                  <a:srgbClr val="000000"/>
                </a:solidFill>
                <a:effectLst/>
                <a:uLnTx/>
                <a:uFillTx/>
                <a:latin typeface="Arial" panose="020B0604020202020204"/>
                <a:ea typeface="+mn-ea"/>
                <a:cs typeface="+mn-cs"/>
              </a:rPr>
              <a:t>Interference: </a:t>
            </a: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information in memory disrupts the recall of other information.</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200" b="1" u="none" strike="noStrike" kern="1200" cap="none" spc="0" normalizeH="0" baseline="0" noProof="0" dirty="0">
                <a:ln>
                  <a:noFill/>
                </a:ln>
                <a:solidFill>
                  <a:srgbClr val="000000"/>
                </a:solidFill>
                <a:effectLst/>
                <a:uLnTx/>
                <a:uFillTx/>
                <a:latin typeface="Arial" panose="020B0604020202020204"/>
                <a:ea typeface="+mn-ea"/>
                <a:cs typeface="+mn-cs"/>
              </a:rPr>
              <a:t>Cue-dependent forgetting: </a:t>
            </a:r>
            <a:r>
              <a:rPr kumimoji="0" lang="en-US" sz="2200" u="none" strike="noStrike" kern="1200" cap="none" spc="0" normalizeH="0" baseline="0" noProof="0" dirty="0">
                <a:ln>
                  <a:noFill/>
                </a:ln>
                <a:solidFill>
                  <a:srgbClr val="000000"/>
                </a:solidFill>
                <a:effectLst/>
                <a:uLnTx/>
                <a:uFillTx/>
                <a:latin typeface="Arial" panose="020B0604020202020204"/>
                <a:ea typeface="+mn-ea"/>
                <a:cs typeface="+mn-cs"/>
              </a:rPr>
              <a:t>occurs when a person has insufficient retrieval cues to rekindle information in memory.</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26</a:t>
            </a:fld>
            <a:endParaRPr lang="en-US" dirty="0"/>
          </a:p>
        </p:txBody>
      </p:sp>
    </p:spTree>
    <p:extLst>
      <p:ext uri="{BB962C8B-B14F-4D97-AF65-F5344CB8AC3E}">
        <p14:creationId xmlns:p14="http://schemas.microsoft.com/office/powerpoint/2010/main" val="26361891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200" dirty="0">
                <a:cs typeface="Arial" panose="020B0604020202020204" pitchFamily="34" charset="0"/>
              </a:rPr>
              <a:t>Proactive and Retroactive Interference: The Before and After of Forgetting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458200" cy="4922210"/>
          </a:xfrm>
        </p:spPr>
        <p:txBody>
          <a:bodyPr/>
          <a:lstStyle/>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latin typeface="Arial" panose="020B0604020202020204"/>
                <a:ea typeface="+mn-ea"/>
                <a:cs typeface="+mn-cs"/>
              </a:rPr>
              <a:t>Proactive interference: </a:t>
            </a: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information learned earlier disrupts the recall of newer material and progresses in time.</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b="1" u="none" strike="noStrike" kern="1200" cap="none" spc="0" normalizeH="0" baseline="0" noProof="0" dirty="0">
                <a:ln>
                  <a:noFill/>
                </a:ln>
                <a:solidFill>
                  <a:srgbClr val="000000"/>
                </a:solidFill>
                <a:effectLst/>
                <a:uLnTx/>
                <a:uFillTx/>
                <a:latin typeface="Arial" panose="020B0604020202020204"/>
                <a:ea typeface="+mn-ea"/>
                <a:cs typeface="+mn-cs"/>
              </a:rPr>
              <a:t>Retroactive interference: </a:t>
            </a: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material that was learned later disrupts the retrieval of information that was learned earlier and retrogresses in time.</a:t>
            </a:r>
          </a:p>
          <a:p>
            <a:pPr marL="0" marR="0" lvl="0" indent="0" algn="l" defTabSz="914400" rtl="0" eaLnBrk="1" fontAlgn="auto" latinLnBrk="0" hangingPunct="1">
              <a:lnSpc>
                <a:spcPct val="100000"/>
              </a:lnSpc>
              <a:spcBef>
                <a:spcPts val="500"/>
              </a:spcBef>
              <a:spcAft>
                <a:spcPts val="500"/>
              </a:spcAft>
              <a:buClrTx/>
              <a:buSzTx/>
              <a:buFont typeface="Arial" panose="020B0604020202020204" pitchFamily="34" charset="0"/>
              <a:buNone/>
              <a:tabLst/>
              <a:defRPr/>
            </a:pPr>
            <a:r>
              <a:rPr kumimoji="0" lang="en-US" sz="2400" u="none" strike="noStrike" kern="1200" cap="none" spc="0" normalizeH="0" baseline="0" noProof="0" dirty="0">
                <a:ln>
                  <a:noFill/>
                </a:ln>
                <a:solidFill>
                  <a:srgbClr val="000000"/>
                </a:solidFill>
                <a:effectLst/>
                <a:uLnTx/>
                <a:uFillTx/>
                <a:latin typeface="Arial" panose="020B0604020202020204"/>
                <a:ea typeface="+mn-ea"/>
                <a:cs typeface="+mn-cs"/>
              </a:rPr>
              <a:t>Proactive interference progresses in time; retroactive interference retrogresses in time, working backward.</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27</a:t>
            </a:fld>
            <a:endParaRPr lang="en-US" dirty="0"/>
          </a:p>
        </p:txBody>
      </p:sp>
    </p:spTree>
    <p:extLst>
      <p:ext uri="{BB962C8B-B14F-4D97-AF65-F5344CB8AC3E}">
        <p14:creationId xmlns:p14="http://schemas.microsoft.com/office/powerpoint/2010/main" val="40644886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3FB83-5CDA-8686-92DD-2E9A55A578DC}"/>
              </a:ext>
            </a:extLst>
          </p:cNvPr>
          <p:cNvSpPr>
            <a:spLocks noGrp="1"/>
          </p:cNvSpPr>
          <p:nvPr>
            <p:ph type="title"/>
          </p:nvPr>
        </p:nvSpPr>
        <p:spPr/>
        <p:txBody>
          <a:bodyPr>
            <a:normAutofit/>
          </a:bodyPr>
          <a:lstStyle/>
          <a:p>
            <a:r>
              <a:rPr lang="en-US" sz="3600" dirty="0"/>
              <a:t>MODULE 20 FIGURE 3</a:t>
            </a:r>
          </a:p>
        </p:txBody>
      </p:sp>
      <p:pic>
        <p:nvPicPr>
          <p:cNvPr id="10" name="Picture 9" descr="A chart consisting of labeled illustrations of books to demonstrate proactive and retroactive interference in memory.">
            <a:extLst>
              <a:ext uri="{FF2B5EF4-FFF2-40B4-BE49-F238E27FC236}">
                <a16:creationId xmlns:a16="http://schemas.microsoft.com/office/drawing/2014/main" id="{923249E2-DB54-A32E-AF4B-8CE5E438518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0568" y="1220896"/>
            <a:ext cx="7402864" cy="3575304"/>
          </a:xfrm>
          <a:prstGeom prst="rect">
            <a:avLst/>
          </a:prstGeom>
        </p:spPr>
      </p:pic>
      <p:sp>
        <p:nvSpPr>
          <p:cNvPr id="3" name="Content Placeholder 2">
            <a:extLst>
              <a:ext uri="{FF2B5EF4-FFF2-40B4-BE49-F238E27FC236}">
                <a16:creationId xmlns:a16="http://schemas.microsoft.com/office/drawing/2014/main" id="{5538680D-4D99-9FC3-9264-3CE971BC104E}"/>
              </a:ext>
            </a:extLst>
          </p:cNvPr>
          <p:cNvSpPr>
            <a:spLocks noGrp="1"/>
          </p:cNvSpPr>
          <p:nvPr>
            <p:ph sz="quarter" idx="11"/>
          </p:nvPr>
        </p:nvSpPr>
        <p:spPr>
          <a:xfrm>
            <a:off x="342900" y="5111646"/>
            <a:ext cx="8412480" cy="1194642"/>
          </a:xfrm>
        </p:spPr>
        <p:txBody>
          <a:bodyPr>
            <a:noAutofit/>
          </a:bodyPr>
          <a:lstStyle/>
          <a:p>
            <a:pPr marL="0" marR="0" lvl="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a:pPr>
            <a:r>
              <a:rPr kumimoji="0" lang="en-US" sz="1400" b="0" i="0" u="none" strike="noStrike" kern="1200" cap="none" spc="0" normalizeH="0" baseline="0" noProof="0" dirty="0">
                <a:ln>
                  <a:noFill/>
                </a:ln>
                <a:solidFill>
                  <a:srgbClr val="000000"/>
                </a:solidFill>
                <a:effectLst/>
                <a:uLnTx/>
                <a:uFillTx/>
                <a:latin typeface="Arial" panose="020B0604020202020204"/>
                <a:ea typeface="+mn-ea"/>
                <a:cs typeface="+mn-cs"/>
              </a:rPr>
              <a:t>Proactive interference occurs when material learned earlier interferes with the recall of newer material. In this example, studying French before studying Spanish interferes with performance on a Spanish test. In contrast, retroactive interference exists when material learned after initial exposure to other material interferes with the recall of the first material. In this case, retroactive interference occurs when recall of French is impaired because of later exposure to Spanish.</a:t>
            </a:r>
          </a:p>
        </p:txBody>
      </p:sp>
      <p:sp>
        <p:nvSpPr>
          <p:cNvPr id="4" name="Text Placeholder 3">
            <a:extLst>
              <a:ext uri="{FF2B5EF4-FFF2-40B4-BE49-F238E27FC236}">
                <a16:creationId xmlns:a16="http://schemas.microsoft.com/office/drawing/2014/main" id="{D1B0E05C-1B54-D4E7-1952-4C38960A16D8}"/>
              </a:ext>
            </a:extLst>
          </p:cNvPr>
          <p:cNvSpPr>
            <a:spLocks noGrp="1"/>
          </p:cNvSpPr>
          <p:nvPr>
            <p:ph type="body" sz="quarter" idx="15"/>
          </p:nvPr>
        </p:nvSpPr>
        <p:spPr>
          <a:xfrm>
            <a:off x="3374136" y="6306288"/>
            <a:ext cx="2404872" cy="192024"/>
          </a:xfrm>
        </p:spPr>
        <p:txBody>
          <a:bodyPr/>
          <a:lstStyle/>
          <a:p>
            <a:r>
              <a:rPr lang="en-US" dirty="0">
                <a:hlinkClick r:id="" action="ppaction://noaction"/>
              </a:rPr>
              <a:t>Access the text alternative for slide images.</a:t>
            </a:r>
            <a:endParaRPr lang="en-US" dirty="0"/>
          </a:p>
        </p:txBody>
      </p:sp>
      <p:sp>
        <p:nvSpPr>
          <p:cNvPr id="6" name="Slide Number Placeholder 5">
            <a:extLst>
              <a:ext uri="{FF2B5EF4-FFF2-40B4-BE49-F238E27FC236}">
                <a16:creationId xmlns:a16="http://schemas.microsoft.com/office/drawing/2014/main" id="{B98AB101-70B2-CE2D-8267-EF7136349601}"/>
              </a:ext>
            </a:extLst>
          </p:cNvPr>
          <p:cNvSpPr>
            <a:spLocks noGrp="1"/>
          </p:cNvSpPr>
          <p:nvPr>
            <p:ph type="sldNum" sz="quarter" idx="10"/>
          </p:nvPr>
        </p:nvSpPr>
        <p:spPr/>
        <p:txBody>
          <a:bodyPr/>
          <a:lstStyle/>
          <a:p>
            <a:fld id="{68151E55-6873-49E2-B8D5-2F265E6F1973}" type="slidenum">
              <a:rPr lang="en-US" smtClean="0"/>
              <a:t>28</a:t>
            </a:fld>
            <a:endParaRPr lang="en-US" dirty="0"/>
          </a:p>
        </p:txBody>
      </p:sp>
    </p:spTree>
    <p:extLst>
      <p:ext uri="{BB962C8B-B14F-4D97-AF65-F5344CB8AC3E}">
        <p14:creationId xmlns:p14="http://schemas.microsoft.com/office/powerpoint/2010/main" val="24420323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B19CC-4C4B-B3A4-0304-902DA9DDF64D}"/>
              </a:ext>
            </a:extLst>
          </p:cNvPr>
          <p:cNvSpPr>
            <a:spLocks noGrp="1"/>
          </p:cNvSpPr>
          <p:nvPr>
            <p:ph type="title"/>
          </p:nvPr>
        </p:nvSpPr>
        <p:spPr/>
        <p:txBody>
          <a:bodyPr>
            <a:noAutofit/>
          </a:bodyPr>
          <a:lstStyle/>
          <a:p>
            <a:r>
              <a:rPr lang="en-US" sz="3200" dirty="0">
                <a:cs typeface="Arial" panose="020B0604020202020204" pitchFamily="34" charset="0"/>
              </a:rPr>
              <a:t>Memory Dysfunctions: Afflictions of Forgetting</a:t>
            </a:r>
          </a:p>
        </p:txBody>
      </p:sp>
      <p:sp>
        <p:nvSpPr>
          <p:cNvPr id="3" name="Content Placeholder 2">
            <a:extLst>
              <a:ext uri="{FF2B5EF4-FFF2-40B4-BE49-F238E27FC236}">
                <a16:creationId xmlns:a16="http://schemas.microsoft.com/office/drawing/2014/main" id="{D4E4D374-1741-3E19-008C-81A284228BB1}"/>
              </a:ext>
            </a:extLst>
          </p:cNvPr>
          <p:cNvSpPr>
            <a:spLocks noGrp="1"/>
          </p:cNvSpPr>
          <p:nvPr>
            <p:ph sz="quarter" idx="11"/>
          </p:nvPr>
        </p:nvSpPr>
        <p:spPr>
          <a:xfrm>
            <a:off x="342900" y="1276709"/>
            <a:ext cx="8503920" cy="5135966"/>
          </a:xfrm>
        </p:spPr>
        <p:txBody>
          <a:body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000000"/>
                </a:solidFill>
                <a:effectLst/>
                <a:uLnTx/>
                <a:uFillTx/>
                <a:latin typeface="Arial" panose="020B0604020202020204"/>
                <a:ea typeface="+mn-ea"/>
                <a:cs typeface="+mn-cs"/>
              </a:rPr>
              <a:t>Alzheimer’s disease: </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a progressive brain disorder that leads to a gradual and irreversible decline in cognitive abilities.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Sixth-leading cause of death among adults in the United States.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Older non-Hispanic blacks and Hispanic Americans are more likely to have Alzheimer’s than older whites to have Alzheimer’s disease.</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000000"/>
                </a:solidFill>
                <a:effectLst/>
                <a:uLnTx/>
                <a:uFillTx/>
                <a:latin typeface="Arial" panose="020B0604020202020204"/>
                <a:ea typeface="+mn-ea"/>
                <a:cs typeface="+mn-cs"/>
              </a:rPr>
              <a:t>Amnesia: </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memory loss without other mental difficulties.</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b="1" i="0" u="none" strike="noStrike" kern="1200" cap="none" spc="0" normalizeH="0" baseline="0" noProof="0" dirty="0">
                <a:ln>
                  <a:noFill/>
                </a:ln>
                <a:solidFill>
                  <a:srgbClr val="000000"/>
                </a:solidFill>
                <a:effectLst/>
                <a:uLnTx/>
                <a:uFillTx/>
                <a:latin typeface="Arial" panose="020B0604020202020204"/>
                <a:ea typeface="+mn-ea"/>
                <a:cs typeface="+mn-cs"/>
              </a:rPr>
              <a:t>Retrograde amnesia: </a:t>
            </a: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memory is lost for occurrences prior to a certain event, but not for new events.</a:t>
            </a:r>
          </a:p>
          <a:p>
            <a:pPr marL="342900" marR="0" lvl="0" indent="-342900" algn="l" defTabSz="914400" rtl="0" eaLnBrk="1" fontAlgn="auto" latinLnBrk="0" hangingPunct="1">
              <a:lnSpc>
                <a:spcPct val="100000"/>
              </a:lnSpc>
              <a:spcBef>
                <a:spcPts val="1000"/>
              </a:spcBef>
              <a:spcAft>
                <a:spcPts val="1000"/>
              </a:spcAft>
              <a:buClrTx/>
              <a:buSzTx/>
              <a:buFont typeface="Arial" panose="020B0604020202020204" pitchFamily="34" charset="0"/>
              <a:buChar char="•"/>
              <a:tabLst/>
              <a:defRPr/>
            </a:pPr>
            <a:r>
              <a:rPr kumimoji="0" lang="en-US" b="1" i="0" u="none" strike="noStrike" kern="1200" cap="none" spc="0" normalizeH="0" baseline="0" noProof="0" dirty="0">
                <a:ln>
                  <a:noFill/>
                </a:ln>
                <a:solidFill>
                  <a:srgbClr val="000000"/>
                </a:solidFill>
                <a:effectLst/>
                <a:uLnTx/>
                <a:uFillTx/>
                <a:latin typeface="Arial" panose="020B0604020202020204"/>
                <a:ea typeface="+mn-ea"/>
                <a:cs typeface="+mn-cs"/>
              </a:rPr>
              <a:t>Anterograde amnesia:</a:t>
            </a: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 memory is lost for events that follow an injury.</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2200" b="1" i="0" u="none" strike="noStrike" kern="1200" cap="none" spc="0" normalizeH="0" baseline="0" noProof="0" dirty="0">
                <a:ln>
                  <a:noFill/>
                </a:ln>
                <a:solidFill>
                  <a:srgbClr val="000000"/>
                </a:solidFill>
                <a:effectLst/>
                <a:uLnTx/>
                <a:uFillTx/>
                <a:latin typeface="Arial" panose="020B0604020202020204"/>
                <a:ea typeface="+mn-ea"/>
                <a:cs typeface="+mn-cs"/>
              </a:rPr>
              <a:t>Wernicke–Korsakoff’s syndrome: </a:t>
            </a:r>
            <a:r>
              <a:rPr kumimoji="0" lang="en-US" sz="2200" i="0" u="none" strike="noStrike" kern="1200" cap="none" spc="0" normalizeH="0" baseline="0" noProof="0" dirty="0">
                <a:ln>
                  <a:noFill/>
                </a:ln>
                <a:solidFill>
                  <a:srgbClr val="000000"/>
                </a:solidFill>
                <a:effectLst/>
                <a:uLnTx/>
                <a:uFillTx/>
                <a:latin typeface="Arial" panose="020B0604020202020204"/>
                <a:ea typeface="+mn-ea"/>
                <a:cs typeface="+mn-cs"/>
              </a:rPr>
              <a:t>a disease that afflicts long-term alcoholics. </a:t>
            </a:r>
          </a:p>
          <a:p>
            <a:pPr marL="342900" marR="0" lvl="0" indent="-3429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r>
              <a:rPr kumimoji="0" lang="en-US" i="0" u="none" strike="noStrike" kern="1200" cap="none" spc="0" normalizeH="0" baseline="0" noProof="0" dirty="0">
                <a:ln>
                  <a:noFill/>
                </a:ln>
                <a:solidFill>
                  <a:srgbClr val="000000"/>
                </a:solidFill>
                <a:effectLst/>
                <a:uLnTx/>
                <a:uFillTx/>
                <a:latin typeface="Arial" panose="020B0604020202020204"/>
                <a:ea typeface="+mn-ea"/>
                <a:cs typeface="+mn-cs"/>
              </a:rPr>
              <a:t>Includes memory loss, hallucinations, and tendency to repeat stories.</a:t>
            </a:r>
          </a:p>
        </p:txBody>
      </p:sp>
      <p:sp>
        <p:nvSpPr>
          <p:cNvPr id="6" name="Slide Number Placeholder 5">
            <a:extLst>
              <a:ext uri="{FF2B5EF4-FFF2-40B4-BE49-F238E27FC236}">
                <a16:creationId xmlns:a16="http://schemas.microsoft.com/office/drawing/2014/main" id="{82729D34-76CF-821D-337C-CA2BD6B0BC25}"/>
              </a:ext>
            </a:extLst>
          </p:cNvPr>
          <p:cNvSpPr>
            <a:spLocks noGrp="1"/>
          </p:cNvSpPr>
          <p:nvPr>
            <p:ph type="sldNum" sz="quarter" idx="10"/>
          </p:nvPr>
        </p:nvSpPr>
        <p:spPr/>
        <p:txBody>
          <a:bodyPr/>
          <a:lstStyle/>
          <a:p>
            <a:fld id="{68151E55-6873-49E2-B8D5-2F265E6F1973}" type="slidenum">
              <a:rPr lang="en-US" smtClean="0"/>
              <a:t>29</a:t>
            </a:fld>
            <a:endParaRPr lang="en-US" dirty="0"/>
          </a:p>
        </p:txBody>
      </p:sp>
    </p:spTree>
    <p:extLst>
      <p:ext uri="{BB962C8B-B14F-4D97-AF65-F5344CB8AC3E}">
        <p14:creationId xmlns:p14="http://schemas.microsoft.com/office/powerpoint/2010/main" val="381743686"/>
      </p:ext>
    </p:extLst>
  </p:cSld>
  <p:clrMapOvr>
    <a:masterClrMapping/>
  </p:clrMapOvr>
</p:sld>
</file>

<file path=ppt/theme/theme1.xml><?xml version="1.0" encoding="utf-8"?>
<a:theme xmlns:a="http://schemas.openxmlformats.org/drawingml/2006/main" name="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2.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E7BC6287-1E57-46F8-B46D-CC0ECE7CEE8E}"/>
    </a:ext>
  </a:extLst>
</a:theme>
</file>

<file path=ppt/theme/theme3.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4.xml><?xml version="1.0" encoding="utf-8"?>
<a:theme xmlns:a="http://schemas.openxmlformats.org/drawingml/2006/main" name="1_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B9FDA032-B3B1-4FDF-8A44-9303BC60C76A}"/>
    </a:ext>
  </a:extLst>
</a:theme>
</file>

<file path=ppt/theme/theme5.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6.xml><?xml version="1.0" encoding="utf-8"?>
<a:theme xmlns:a="http://schemas.openxmlformats.org/drawingml/2006/main" name="1_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AD8FA8EE-38E3-45B4-B8A8-91E7376F22D2}"/>
    </a:ext>
  </a:extLst>
</a:theme>
</file>

<file path=ppt/theme/theme7.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8.xml><?xml version="1.0" encoding="utf-8"?>
<a:theme xmlns:a="http://schemas.openxmlformats.org/drawingml/2006/main" name="1_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59A53402-BF8D-4356-9B02-35501F8B049D}"/>
    </a:ext>
  </a:extLst>
</a:theme>
</file>

<file path=ppt/theme/theme9.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0.xml><?xml version="1.0" encoding="utf-8"?>
<a:theme xmlns:a="http://schemas.openxmlformats.org/drawingml/2006/main" name="1_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21D45154-5908-4760-96C7-F0E2BCA85E9B}" vid="{002D0E3A-676D-4160-97AC-45FBF1A959AE}"/>
    </a:ext>
  </a:ext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MHHE_Generic Accessible PPT Template_Editorial_v11_2020 (2)</Template>
  <TotalTime>2728</TotalTime>
  <Words>1969</Words>
  <Application>Microsoft Office PowerPoint</Application>
  <PresentationFormat>On-screen Show (4:3)</PresentationFormat>
  <Paragraphs>170</Paragraphs>
  <Slides>29</Slides>
  <Notes>0</Notes>
  <HiddenSlides>0</HiddenSlides>
  <MMClips>0</MMClips>
  <ScaleCrop>false</ScaleCrop>
  <HeadingPairs>
    <vt:vector size="6" baseType="variant">
      <vt:variant>
        <vt:lpstr>Fonts Used</vt:lpstr>
      </vt:variant>
      <vt:variant>
        <vt:i4>2</vt:i4>
      </vt:variant>
      <vt:variant>
        <vt:lpstr>Theme</vt:lpstr>
      </vt:variant>
      <vt:variant>
        <vt:i4>10</vt:i4>
      </vt:variant>
      <vt:variant>
        <vt:lpstr>Slide Titles</vt:lpstr>
      </vt:variant>
      <vt:variant>
        <vt:i4>29</vt:i4>
      </vt:variant>
    </vt:vector>
  </HeadingPairs>
  <TitlesOfParts>
    <vt:vector size="41" baseType="lpstr">
      <vt:lpstr>Aptos</vt:lpstr>
      <vt:lpstr>Arial</vt:lpstr>
      <vt:lpstr>Title Slides Master</vt:lpstr>
      <vt:lpstr>1_Title Slides Master</vt:lpstr>
      <vt:lpstr>MainContentSlideMaster</vt:lpstr>
      <vt:lpstr>1_MainContentSlideMaster</vt:lpstr>
      <vt:lpstr>ClosingMaster</vt:lpstr>
      <vt:lpstr>1_ClosingMaster</vt:lpstr>
      <vt:lpstr>DividerSlideMaster</vt:lpstr>
      <vt:lpstr>1_DividerSlideMaster</vt:lpstr>
      <vt:lpstr>ImageDescriptionAppendixSlideMaster</vt:lpstr>
      <vt:lpstr>1_ImageDescriptionAppendixSlideMaster</vt:lpstr>
      <vt:lpstr>Chapter 6</vt:lpstr>
      <vt:lpstr>MODULE 18—The Foundations of Memory</vt:lpstr>
      <vt:lpstr>The Foundations of Memory</vt:lpstr>
      <vt:lpstr>MODULE 18 FIGURE 1</vt:lpstr>
      <vt:lpstr>MODULE 18 FIGURE 2</vt:lpstr>
      <vt:lpstr>Sensory Memory </vt:lpstr>
      <vt:lpstr>Short-Term Memory</vt:lpstr>
      <vt:lpstr>Rehearsal</vt:lpstr>
      <vt:lpstr>Working Memory 1</vt:lpstr>
      <vt:lpstr>MODULE 18 FIGURE 4</vt:lpstr>
      <vt:lpstr>Working Memory 2</vt:lpstr>
      <vt:lpstr>Long-Term Memory</vt:lpstr>
      <vt:lpstr>Long-Term Memory Modules</vt:lpstr>
      <vt:lpstr>MODULE 18 FIGURE 5</vt:lpstr>
      <vt:lpstr>Semantic Networks</vt:lpstr>
      <vt:lpstr>MODULE 18 FIGURE 6</vt:lpstr>
      <vt:lpstr>The Neuroscience of Memory 1</vt:lpstr>
      <vt:lpstr>MODULE 19—Recalling Long-Term Memories</vt:lpstr>
      <vt:lpstr>Memory Tasks</vt:lpstr>
      <vt:lpstr>Levels of Processing</vt:lpstr>
      <vt:lpstr>Explicit and Implicit Memory</vt:lpstr>
      <vt:lpstr>Flashbulb Memories </vt:lpstr>
      <vt:lpstr>Autobiographical Memory</vt:lpstr>
      <vt:lpstr>MODULE 20—Forgetting: When Memory Fails</vt:lpstr>
      <vt:lpstr>Memory Failures</vt:lpstr>
      <vt:lpstr>Why We Forget</vt:lpstr>
      <vt:lpstr>Proactive and Retroactive Interference: The Before and After of Forgetting</vt:lpstr>
      <vt:lpstr>MODULE 20 FIGURE 3</vt:lpstr>
      <vt:lpstr>Memory Dysfunctions: Afflictions of Forgetting</vt:lpstr>
    </vt:vector>
  </TitlesOfParts>
  <Company>McGraw Hill LLC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6: Memory</dc:title>
  <dc:subject>Psychology</dc:subject>
  <dc:creator>Robert S. Feldman</dc:creator>
  <cp:keywords>PPT</cp:keywords>
  <cp:lastModifiedBy>Dr. John Oselenbalu Ekore</cp:lastModifiedBy>
  <cp:revision>586</cp:revision>
  <cp:lastPrinted>2024-04-12T09:00:56Z</cp:lastPrinted>
  <dcterms:created xsi:type="dcterms:W3CDTF">2023-04-04T06:35:07Z</dcterms:created>
  <dcterms:modified xsi:type="dcterms:W3CDTF">2026-09-06T10:57:15Z</dcterms:modified>
</cp:coreProperties>
</file>